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0"/>
  </p:notesMasterIdLst>
  <p:handoutMasterIdLst>
    <p:handoutMasterId r:id="rId31"/>
  </p:handoutMasterIdLst>
  <p:sldIdLst>
    <p:sldId id="256" r:id="rId2"/>
    <p:sldId id="259" r:id="rId3"/>
    <p:sldId id="307" r:id="rId4"/>
    <p:sldId id="309" r:id="rId5"/>
    <p:sldId id="308" r:id="rId6"/>
    <p:sldId id="310" r:id="rId7"/>
    <p:sldId id="311" r:id="rId8"/>
    <p:sldId id="298" r:id="rId9"/>
    <p:sldId id="257" r:id="rId10"/>
    <p:sldId id="312" r:id="rId11"/>
    <p:sldId id="313" r:id="rId12"/>
    <p:sldId id="314" r:id="rId13"/>
    <p:sldId id="299" r:id="rId14"/>
    <p:sldId id="296" r:id="rId15"/>
    <p:sldId id="297" r:id="rId16"/>
    <p:sldId id="315" r:id="rId17"/>
    <p:sldId id="302" r:id="rId18"/>
    <p:sldId id="304" r:id="rId19"/>
    <p:sldId id="316" r:id="rId20"/>
    <p:sldId id="306" r:id="rId21"/>
    <p:sldId id="300" r:id="rId22"/>
    <p:sldId id="305" r:id="rId23"/>
    <p:sldId id="317" r:id="rId24"/>
    <p:sldId id="319" r:id="rId25"/>
    <p:sldId id="320" r:id="rId26"/>
    <p:sldId id="301" r:id="rId27"/>
    <p:sldId id="303" r:id="rId28"/>
    <p:sldId id="278" r:id="rId29"/>
  </p:sldIdLst>
  <p:sldSz cx="9144000" cy="5143500" type="screen16x9"/>
  <p:notesSz cx="6858000" cy="9144000"/>
  <p:embeddedFontLst>
    <p:embeddedFont>
      <p:font typeface="宋体" panose="02010600030101010101" pitchFamily="2" charset="-122"/>
      <p:regular r:id="rId32"/>
    </p:embeddedFont>
    <p:embeddedFont>
      <p:font typeface="Arvo" panose="02020500000000000000" charset="0"/>
      <p:regular r:id="rId33"/>
      <p:bold r:id="rId34"/>
      <p:italic r:id="rId35"/>
      <p:boldItalic r:id="rId36"/>
    </p:embeddedFont>
    <p:embeddedFont>
      <p:font typeface="Franklin Gothic Book" panose="020B0503020102020204" pitchFamily="34" charset="0"/>
      <p:regular r:id="rId37"/>
      <p:italic r:id="rId38"/>
    </p:embeddedFont>
    <p:embeddedFont>
      <p:font typeface="Georgia" panose="02040502050405020303" pitchFamily="18" charset="0"/>
      <p:regular r:id="rId39"/>
      <p:bold r:id="rId40"/>
      <p:italic r:id="rId41"/>
      <p:boldItalic r:id="rId42"/>
    </p:embeddedFont>
    <p:embeddedFont>
      <p:font typeface="Roboto Condensed" panose="02020500000000000000" charset="0"/>
      <p:regular r:id="rId43"/>
      <p:bold r:id="rId44"/>
      <p:italic r:id="rId45"/>
      <p:boldItalic r:id="rId46"/>
    </p:embeddedFont>
    <p:embeddedFont>
      <p:font typeface="Roboto Condensed Light" panose="02020500000000000000" charset="0"/>
      <p:regular r:id="rId47"/>
      <p:bold r:id="rId48"/>
      <p:italic r:id="rId49"/>
      <p:boldItalic r:id="rId50"/>
    </p:embeddedFont>
    <p:embeddedFont>
      <p:font typeface="微軟正黑體" panose="020B0604030504040204" pitchFamily="34" charset="-12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70455" autoAdjust="0"/>
  </p:normalViewPr>
  <p:slideViewPr>
    <p:cSldViewPr snapToGrid="0">
      <p:cViewPr varScale="1">
        <p:scale>
          <a:sx n="81" d="100"/>
          <a:sy n="81" d="100"/>
        </p:scale>
        <p:origin x="114"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2022年9月22日星期四</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7309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3218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8447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875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371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1100" b="0" i="0" dirty="0">
                <a:solidFill>
                  <a:srgbClr val="333333"/>
                </a:solidFill>
                <a:effectLst/>
                <a:latin typeface="Georgia" panose="02040502050405020303" pitchFamily="18" charset="0"/>
              </a:rPr>
              <a:t>2.</a:t>
            </a:r>
            <a:r>
              <a:rPr lang="zh-TW" altLang="en-US" sz="1100" b="0" i="0" dirty="0">
                <a:solidFill>
                  <a:srgbClr val="333333"/>
                </a:solidFill>
                <a:effectLst/>
                <a:latin typeface="Georgia" panose="02040502050405020303" pitchFamily="18" charset="0"/>
              </a:rPr>
              <a:t>在此任務中，行動電話的螢幕在不同顏色的文字中顯示顏色名稱（例如，“紅色”一詞是用黃色文本書寫的）。</a:t>
            </a:r>
            <a:endParaRPr lang="en-US" altLang="zh-TW" sz="1100" b="0" i="0" dirty="0">
              <a:solidFill>
                <a:srgbClr val="333333"/>
              </a:solidFill>
              <a:effectLst/>
              <a:latin typeface="Georgia" panose="02040502050405020303" pitchFamily="18" charset="0"/>
            </a:endParaRPr>
          </a:p>
          <a:p>
            <a:pPr marL="0" lvl="0" indent="0" algn="l" rtl="0">
              <a:spcBef>
                <a:spcPts val="0"/>
              </a:spcBef>
              <a:spcAft>
                <a:spcPts val="0"/>
              </a:spcAft>
              <a:buNone/>
            </a:pPr>
            <a:r>
              <a:rPr lang="en-US" sz="1100" b="0" i="0" dirty="0">
                <a:solidFill>
                  <a:srgbClr val="333333"/>
                </a:solidFill>
                <a:effectLst/>
                <a:latin typeface="Georgia" panose="02040502050405020303" pitchFamily="18" charset="0"/>
              </a:rPr>
              <a:t>3.</a:t>
            </a:r>
            <a:r>
              <a:rPr lang="zh-TW" altLang="en-US" sz="1100" b="0" i="0" dirty="0">
                <a:solidFill>
                  <a:srgbClr val="333333"/>
                </a:solidFill>
                <a:effectLst/>
                <a:latin typeface="Georgia" panose="02040502050405020303" pitchFamily="18" charset="0"/>
              </a:rPr>
              <a:t>為了複製駕駛員在袋子中搜索物品的真實情況，</a:t>
            </a:r>
            <a:endParaRPr dirty="0"/>
          </a:p>
        </p:txBody>
      </p:sp>
    </p:spTree>
    <p:extLst>
      <p:ext uri="{BB962C8B-B14F-4D97-AF65-F5344CB8AC3E}">
        <p14:creationId xmlns:p14="http://schemas.microsoft.com/office/powerpoint/2010/main" val="2814929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506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626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144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814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1712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1441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關於感知信任（</a:t>
            </a:r>
            <a:r>
              <a:rPr lang="en-US" altLang="zh-TW" dirty="0"/>
              <a:t>ST</a:t>
            </a:r>
            <a:r>
              <a:rPr lang="zh-TW" altLang="en-US" dirty="0"/>
              <a:t>）的統計分析結果。 表格從上到下顯示：平均值和標準值以及在速度 </a:t>
            </a:r>
            <a:r>
              <a:rPr lang="en-US" altLang="zh-TW" dirty="0"/>
              <a:t>30 </a:t>
            </a:r>
            <a:r>
              <a:rPr lang="zh-TW" altLang="en-US" dirty="0"/>
              <a:t>和 </a:t>
            </a:r>
            <a:r>
              <a:rPr lang="en-US" altLang="zh-TW" dirty="0"/>
              <a:t>50 </a:t>
            </a:r>
            <a:r>
              <a:rPr lang="zh-TW" altLang="en-US" dirty="0"/>
              <a:t>公里下的次要任務的比較。 分別</a:t>
            </a:r>
            <a:endParaRPr dirty="0"/>
          </a:p>
        </p:txBody>
      </p:sp>
    </p:spTree>
    <p:extLst>
      <p:ext uri="{BB962C8B-B14F-4D97-AF65-F5344CB8AC3E}">
        <p14:creationId xmlns:p14="http://schemas.microsoft.com/office/powerpoint/2010/main" val="3602594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25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5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828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13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26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195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168004" y="1241256"/>
            <a:ext cx="6665495" cy="178389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t>自動駕駛系統技術對駕駛的注視、反應時間和信任影響的評估</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456532" y="3311833"/>
            <a:ext cx="5702968" cy="523220"/>
          </a:xfrm>
          <a:prstGeom prst="rect">
            <a:avLst/>
          </a:prstGeom>
          <a:noFill/>
        </p:spPr>
        <p:txBody>
          <a:bodyPr wrap="square" rtlCol="0">
            <a:spAutoFit/>
          </a:bodyPr>
          <a:lstStyle/>
          <a:p>
            <a:r>
              <a:rPr lang="en-US" altLang="zh-TW" dirty="0">
                <a:solidFill>
                  <a:schemeClr val="bg1"/>
                </a:solidFill>
              </a:rPr>
              <a:t>Real-World Evaluation of the Impact of Automated Driving System Technology on Driver Gaze Behavior, Reaction Time and Trust</a:t>
            </a: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954107"/>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i="1" dirty="0">
                <a:latin typeface="微軟正黑體" panose="020B0604030504040204" pitchFamily="34" charset="-120"/>
                <a:ea typeface="微軟正黑體" panose="020B0604030504040204" pitchFamily="34" charset="-120"/>
              </a:rPr>
              <a:t>Morales-Alvarez</a:t>
            </a:r>
            <a:r>
              <a:rPr lang="zh-TW" altLang="en-US" i="1" dirty="0">
                <a:latin typeface="微軟正黑體" panose="020B0604030504040204" pitchFamily="34" charset="-120"/>
                <a:ea typeface="微軟正黑體" panose="020B0604030504040204" pitchFamily="34" charset="-120"/>
              </a:rPr>
              <a:t> </a:t>
            </a:r>
            <a:r>
              <a:rPr lang="en-US" altLang="zh-TW" i="1" dirty="0">
                <a:latin typeface="微軟正黑體" panose="020B0604030504040204" pitchFamily="34" charset="-120"/>
                <a:ea typeface="微軟正黑體" panose="020B0604030504040204" pitchFamily="34" charset="-120"/>
              </a:rPr>
              <a:t>et al.</a:t>
            </a: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p>
          <a:p>
            <a:pPr>
              <a:buSzPts val="935"/>
            </a:pPr>
            <a:r>
              <a:rPr lang="en-US" altLang="zh-TW" i="1" dirty="0">
                <a:latin typeface="微軟正黑體" panose="020B0604030504040204" pitchFamily="34" charset="-120"/>
                <a:ea typeface="微軟正黑體" panose="020B0604030504040204" pitchFamily="34" charset="-120"/>
              </a:rPr>
              <a:t>2021 IEEE Intelligent Vehicles Symposium Workshops</a:t>
            </a:r>
          </a:p>
          <a:p>
            <a:pPr>
              <a:buSzPts val="935"/>
            </a:pP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i="1" dirty="0">
                <a:latin typeface="微軟正黑體" panose="020B0604030504040204" pitchFamily="34" charset="-120"/>
                <a:ea typeface="微軟正黑體" panose="020B0604030504040204" pitchFamily="34" charset="-120"/>
              </a:rPr>
              <a:t>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fr-FR" altLang="zh-TW" sz="1600" b="0" i="0" u="none" strike="noStrike" baseline="0" dirty="0">
                <a:latin typeface="微軟正黑體" panose="020B0604030504040204" pitchFamily="34" charset="-120"/>
                <a:ea typeface="微軟正黑體" panose="020B0604030504040204" pitchFamily="34" charset="-120"/>
              </a:rPr>
              <a:t>Borojeni</a:t>
            </a:r>
            <a:r>
              <a:rPr lang="zh-TW" altLang="en-US" sz="1600" b="0" i="0" u="none" strike="noStrike" baseline="0" dirty="0">
                <a:latin typeface="微軟正黑體" panose="020B0604030504040204" pitchFamily="34" charset="-120"/>
                <a:ea typeface="微軟正黑體" panose="020B0604030504040204" pitchFamily="34" charset="-120"/>
              </a:rPr>
              <a:t> </a:t>
            </a:r>
            <a:r>
              <a:rPr lang="en-US" altLang="zh-TW" sz="1600" b="0" i="0" u="none" strike="noStrike" baseline="0" dirty="0">
                <a:latin typeface="微軟正黑體" panose="020B0604030504040204" pitchFamily="34" charset="-120"/>
                <a:ea typeface="微軟正黑體" panose="020B0604030504040204" pitchFamily="34" charset="-120"/>
              </a:rPr>
              <a:t>et al.(2018)</a:t>
            </a:r>
            <a:r>
              <a:rPr lang="zh-TW" altLang="en-US" sz="1800" b="0" i="0" dirty="0">
                <a:solidFill>
                  <a:srgbClr val="333333"/>
                </a:solidFill>
                <a:effectLst/>
                <a:latin typeface="微軟正黑體" panose="020B0604030504040204" pitchFamily="34" charset="-120"/>
                <a:ea typeface="微軟正黑體" panose="020B0604030504040204" pitchFamily="34" charset="-120"/>
              </a:rPr>
              <a:t>研究表明，當在彎曲的場景中傳達緊急提示時，對</a:t>
            </a:r>
            <a:r>
              <a:rPr lang="en-US" altLang="zh-TW" sz="1800" b="0" i="0" dirty="0">
                <a:solidFill>
                  <a:srgbClr val="333333"/>
                </a:solidFill>
                <a:effectLst/>
                <a:latin typeface="微軟正黑體" panose="020B0604030504040204" pitchFamily="34" charset="-120"/>
                <a:ea typeface="微軟正黑體" panose="020B0604030504040204" pitchFamily="34" charset="-120"/>
              </a:rPr>
              <a:t>TOR</a:t>
            </a:r>
            <a:r>
              <a:rPr lang="zh-TW" altLang="en-US" sz="1800" b="0" i="0" dirty="0">
                <a:solidFill>
                  <a:srgbClr val="333333"/>
                </a:solidFill>
                <a:effectLst/>
                <a:latin typeface="微軟正黑體" panose="020B0604030504040204" pitchFamily="34" charset="-120"/>
                <a:ea typeface="微軟正黑體" panose="020B0604030504040204" pitchFamily="34" charset="-120"/>
              </a:rPr>
              <a:t>的反應時間會增加。</a:t>
            </a:r>
            <a:r>
              <a:rPr lang="en-US" altLang="zh-TW" sz="1800" b="0" i="0" dirty="0">
                <a:solidFill>
                  <a:srgbClr val="333333"/>
                </a:solidFill>
                <a:effectLst/>
                <a:latin typeface="微軟正黑體" panose="020B0604030504040204" pitchFamily="34" charset="-120"/>
                <a:ea typeface="微軟正黑體" panose="020B0604030504040204" pitchFamily="34" charset="-120"/>
              </a:rPr>
              <a:t>Brandenburg &amp; Chuang(2019)</a:t>
            </a:r>
            <a:r>
              <a:rPr lang="zh-TW" altLang="en-US" sz="1800" b="0" i="0" dirty="0">
                <a:solidFill>
                  <a:srgbClr val="333333"/>
                </a:solidFill>
                <a:effectLst/>
                <a:latin typeface="微軟正黑體" panose="020B0604030504040204" pitchFamily="34" charset="-120"/>
                <a:ea typeface="微軟正黑體" panose="020B0604030504040204" pitchFamily="34" charset="-120"/>
              </a:rPr>
              <a:t>認為，駕駛員在進入彎道時重新獲得車輛控制權后，往往會突然減速。</a:t>
            </a:r>
            <a:endParaRPr lang="en-US" altLang="zh-TW" sz="1800" b="0" i="0" dirty="0">
              <a:solidFill>
                <a:srgbClr val="333333"/>
              </a:solidFill>
              <a:effectLst/>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影響</a:t>
            </a:r>
            <a:r>
              <a:rPr lang="en-US" altLang="zh-TW" sz="1800" dirty="0">
                <a:latin typeface="微軟正黑體" panose="020B0604030504040204" pitchFamily="34" charset="-120"/>
                <a:ea typeface="微軟正黑體" panose="020B0604030504040204" pitchFamily="34" charset="-120"/>
              </a:rPr>
              <a:t>TOR</a:t>
            </a:r>
            <a:r>
              <a:rPr lang="zh-TW" altLang="en-US" sz="1800" dirty="0">
                <a:latin typeface="微軟正黑體" panose="020B0604030504040204" pitchFamily="34" charset="-120"/>
                <a:ea typeface="微軟正黑體" panose="020B0604030504040204" pitchFamily="34" charset="-120"/>
              </a:rPr>
              <a:t>過程的另一個重要因素是</a:t>
            </a:r>
            <a:r>
              <a:rPr lang="en-US" altLang="zh-TW" sz="1800" dirty="0">
                <a:latin typeface="微軟正黑體" panose="020B0604030504040204" pitchFamily="34" charset="-120"/>
                <a:ea typeface="微軟正黑體" panose="020B0604030504040204" pitchFamily="34" charset="-120"/>
              </a:rPr>
              <a:t>NDRT </a:t>
            </a:r>
            <a:r>
              <a:rPr lang="zh-TW" altLang="en-US" sz="1800" dirty="0">
                <a:latin typeface="微軟正黑體" panose="020B0604030504040204" pitchFamily="34" charset="-120"/>
                <a:ea typeface="微軟正黑體" panose="020B0604030504040204" pitchFamily="34" charset="-120"/>
              </a:rPr>
              <a:t>的表現</a:t>
            </a:r>
            <a:r>
              <a:rPr lang="en-US" altLang="zh-TW" sz="1800" dirty="0">
                <a:latin typeface="微軟正黑體" panose="020B0604030504040204" pitchFamily="34" charset="-120"/>
                <a:ea typeface="微軟正黑體" panose="020B0604030504040204" pitchFamily="34" charset="-120"/>
              </a:rPr>
              <a:t>(</a:t>
            </a:r>
            <a:r>
              <a:rPr lang="fr-FR" altLang="zh-TW" sz="1800" dirty="0">
                <a:latin typeface="微軟正黑體" panose="020B0604030504040204" pitchFamily="34" charset="-120"/>
                <a:ea typeface="微軟正黑體" panose="020B0604030504040204" pitchFamily="34" charset="-120"/>
              </a:rPr>
              <a:t>Morales-Alvarez et al., 2020; Radlmayr et al., 2014; Zeeb et al., 2016; Wandtner et al., 2018)</a:t>
            </a:r>
            <a:r>
              <a:rPr lang="zh-TW" altLang="en-US" sz="1800" dirty="0">
                <a:latin typeface="微軟正黑體" panose="020B0604030504040204" pitchFamily="34" charset="-120"/>
                <a:ea typeface="微軟正黑體" panose="020B0604030504040204" pitchFamily="34" charset="-120"/>
              </a:rPr>
              <a:t>。高認知負荷的任務增加了駕駛員對</a:t>
            </a:r>
            <a:r>
              <a:rPr lang="en-US" altLang="zh-TW" sz="1800" dirty="0">
                <a:latin typeface="微軟正黑體" panose="020B0604030504040204" pitchFamily="34" charset="-120"/>
                <a:ea typeface="微軟正黑體" panose="020B0604030504040204" pitchFamily="34" charset="-120"/>
              </a:rPr>
              <a:t>TOR</a:t>
            </a:r>
            <a:r>
              <a:rPr lang="zh-TW" altLang="en-US" sz="1800" dirty="0">
                <a:latin typeface="微軟正黑體" panose="020B0604030504040204" pitchFamily="34" charset="-120"/>
                <a:ea typeface="微軟正黑體" panose="020B0604030504040204" pitchFamily="34" charset="-120"/>
              </a:rPr>
              <a:t>的反應時間</a:t>
            </a:r>
            <a:r>
              <a:rPr lang="en-US" altLang="zh-TW" sz="1800" dirty="0">
                <a:latin typeface="微軟正黑體" panose="020B0604030504040204" pitchFamily="34" charset="-120"/>
                <a:ea typeface="微軟正黑體" panose="020B0604030504040204" pitchFamily="34" charset="-120"/>
              </a:rPr>
              <a:t>(</a:t>
            </a:r>
            <a:r>
              <a:rPr lang="fr-FR" altLang="zh-TW" sz="1600" b="0" i="0" u="none" strike="noStrike" baseline="0" dirty="0">
                <a:latin typeface="微軟正黑體" panose="020B0604030504040204" pitchFamily="34" charset="-120"/>
                <a:ea typeface="微軟正黑體" panose="020B0604030504040204" pitchFamily="34" charset="-120"/>
              </a:rPr>
              <a:t>Du et al., 2020)</a:t>
            </a:r>
            <a:r>
              <a:rPr lang="zh-TW" altLang="en-US" sz="1800" dirty="0">
                <a:latin typeface="微軟正黑體" panose="020B0604030504040204" pitchFamily="34" charset="-120"/>
                <a:ea typeface="微軟正黑體" panose="020B0604030504040204" pitchFamily="34" charset="-120"/>
              </a:rPr>
              <a:t>。</a:t>
            </a:r>
          </a:p>
          <a:p>
            <a:endParaRPr lang="zh-TW" altLang="en-US" sz="1800" b="0" i="0" dirty="0">
              <a:solidFill>
                <a:srgbClr val="333333"/>
              </a:solidFill>
              <a:effectLst/>
              <a:latin typeface="微軟正黑體" panose="020B0604030504040204" pitchFamily="34" charset="-120"/>
              <a:ea typeface="微軟正黑體" panose="020B0604030504040204" pitchFamily="34" charset="-120"/>
            </a:endParaRPr>
          </a:p>
          <a:p>
            <a:endParaRPr lang="en-US" altLang="zh-TW" sz="1800" dirty="0">
              <a:solidFill>
                <a:srgbClr val="33333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77924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fr-FR" altLang="zh-TW" sz="1800" b="0" i="0" u="none" strike="noStrike" baseline="0" dirty="0">
                <a:latin typeface="微軟正黑體" panose="020B0604030504040204" pitchFamily="34" charset="-120"/>
                <a:ea typeface="微軟正黑體" panose="020B0604030504040204" pitchFamily="34" charset="-120"/>
              </a:rPr>
              <a:t>Gold</a:t>
            </a:r>
            <a:r>
              <a:rPr lang="zh-TW" altLang="en-US" sz="1800" b="0" i="0" u="none" strike="noStrike" baseline="0" dirty="0">
                <a:latin typeface="微軟正黑體" panose="020B0604030504040204" pitchFamily="34" charset="-120"/>
                <a:ea typeface="微軟正黑體" panose="020B0604030504040204" pitchFamily="34" charset="-120"/>
              </a:rPr>
              <a:t> </a:t>
            </a:r>
            <a:r>
              <a:rPr lang="en-US" altLang="zh-TW" sz="1800" b="0" i="0" u="none" strike="noStrike" baseline="0" dirty="0">
                <a:latin typeface="微軟正黑體" panose="020B0604030504040204" pitchFamily="34" charset="-120"/>
                <a:ea typeface="微軟正黑體" panose="020B0604030504040204" pitchFamily="34" charset="-120"/>
              </a:rPr>
              <a:t>et al.(2013)</a:t>
            </a:r>
            <a:r>
              <a:rPr lang="zh-TW" altLang="en-US" b="0" i="0" dirty="0">
                <a:solidFill>
                  <a:srgbClr val="333333"/>
                </a:solidFill>
                <a:effectLst/>
                <a:latin typeface="微軟正黑體" panose="020B0604030504040204" pitchFamily="34" charset="-120"/>
                <a:ea typeface="微軟正黑體" panose="020B0604030504040204" pitchFamily="34" charset="-120"/>
              </a:rPr>
              <a:t>中證明瞭這一點，其中估計需要</a:t>
            </a:r>
            <a:r>
              <a:rPr lang="en-US" altLang="zh-TW" b="0" i="0" dirty="0">
                <a:solidFill>
                  <a:srgbClr val="333333"/>
                </a:solidFill>
                <a:effectLst/>
                <a:latin typeface="微軟正黑體" panose="020B0604030504040204" pitchFamily="34" charset="-120"/>
                <a:ea typeface="微軟正黑體" panose="020B0604030504040204" pitchFamily="34" charset="-120"/>
              </a:rPr>
              <a:t>7</a:t>
            </a:r>
            <a:r>
              <a:rPr lang="zh-TW" altLang="en-US" b="0" i="0" dirty="0">
                <a:solidFill>
                  <a:srgbClr val="333333"/>
                </a:solidFill>
                <a:effectLst/>
                <a:latin typeface="微軟正黑體" panose="020B0604030504040204" pitchFamily="34" charset="-120"/>
                <a:ea typeface="微軟正黑體" panose="020B0604030504040204" pitchFamily="34" charset="-120"/>
              </a:rPr>
              <a:t>秒來接管車輛的控制權。</a:t>
            </a:r>
            <a:endParaRPr lang="en-US" altLang="zh-TW" b="0" i="0" dirty="0">
              <a:solidFill>
                <a:srgbClr val="333333"/>
              </a:solidFill>
              <a:effectLst/>
              <a:latin typeface="微軟正黑體" panose="020B0604030504040204" pitchFamily="34" charset="-120"/>
              <a:ea typeface="微軟正黑體" panose="020B0604030504040204" pitchFamily="34" charset="-120"/>
            </a:endParaRPr>
          </a:p>
          <a:p>
            <a:r>
              <a:rPr lang="zh-TW" altLang="en-US" b="0" i="0" dirty="0">
                <a:solidFill>
                  <a:srgbClr val="333333"/>
                </a:solidFill>
                <a:effectLst/>
                <a:latin typeface="微軟正黑體" panose="020B0604030504040204" pitchFamily="34" charset="-120"/>
                <a:ea typeface="微軟正黑體" panose="020B0604030504040204" pitchFamily="34" charset="-120"/>
              </a:rPr>
              <a:t>在實際駕駛條件下進行的實驗表明，駕駛員需要不到一秒鐘的時間來</a:t>
            </a:r>
            <a:r>
              <a:rPr lang="zh-TW" altLang="en-US" dirty="0">
                <a:solidFill>
                  <a:srgbClr val="333333"/>
                </a:solidFill>
                <a:latin typeface="微軟正黑體" panose="020B0604030504040204" pitchFamily="34" charset="-120"/>
                <a:ea typeface="微軟正黑體" panose="020B0604030504040204" pitchFamily="34" charset="-120"/>
              </a:rPr>
              <a:t>完成</a:t>
            </a:r>
            <a:r>
              <a:rPr lang="en-US" altLang="zh-TW" dirty="0">
                <a:solidFill>
                  <a:srgbClr val="333333"/>
                </a:solidFill>
                <a:latin typeface="微軟正黑體" panose="020B0604030504040204" pitchFamily="34" charset="-120"/>
                <a:ea typeface="微軟正黑體" panose="020B0604030504040204" pitchFamily="34" charset="-120"/>
              </a:rPr>
              <a:t>TOR</a:t>
            </a:r>
            <a:r>
              <a:rPr lang="zh-TW" altLang="en-US" b="0" i="0" dirty="0">
                <a:solidFill>
                  <a:srgbClr val="333333"/>
                </a:solidFill>
                <a:effectLst/>
                <a:latin typeface="微軟正黑體" panose="020B0604030504040204" pitchFamily="34" charset="-120"/>
                <a:ea typeface="微軟正黑體" panose="020B0604030504040204" pitchFamily="34" charset="-120"/>
              </a:rPr>
              <a:t>，這一時間取決於道路狀況和執行的任務</a:t>
            </a:r>
            <a:r>
              <a:rPr lang="en-US" altLang="zh-TW" b="0" i="0" dirty="0">
                <a:solidFill>
                  <a:srgbClr val="333333"/>
                </a:solidFill>
                <a:effectLst/>
                <a:latin typeface="微軟正黑體" panose="020B0604030504040204" pitchFamily="34" charset="-120"/>
                <a:ea typeface="微軟正黑體" panose="020B0604030504040204" pitchFamily="34" charset="-120"/>
              </a:rPr>
              <a:t>(</a:t>
            </a:r>
            <a:r>
              <a:rPr lang="fr-FR" altLang="zh-TW" sz="1800" b="0" i="0" u="none" strike="noStrike" baseline="0" dirty="0">
                <a:latin typeface="微軟正黑體" panose="020B0604030504040204" pitchFamily="34" charset="-120"/>
                <a:ea typeface="微軟正黑體" panose="020B0604030504040204" pitchFamily="34" charset="-120"/>
              </a:rPr>
              <a:t>Morales-Alvarez et al.,2020)</a:t>
            </a:r>
            <a:r>
              <a:rPr lang="zh-TW" altLang="en-US" b="0" i="0" dirty="0">
                <a:solidFill>
                  <a:srgbClr val="333333"/>
                </a:solidFill>
                <a:effectLst/>
                <a:latin typeface="微軟正黑體" panose="020B0604030504040204" pitchFamily="34" charset="-120"/>
                <a:ea typeface="微軟正黑體" panose="020B0604030504040204" pitchFamily="34" charset="-120"/>
              </a:rPr>
              <a:t>。</a:t>
            </a:r>
            <a:endParaRPr lang="en-US" altLang="zh-TW" b="0" i="0" dirty="0">
              <a:solidFill>
                <a:srgbClr val="333333"/>
              </a:solidFill>
              <a:effectLst/>
              <a:latin typeface="微軟正黑體" panose="020B0604030504040204" pitchFamily="34" charset="-120"/>
              <a:ea typeface="微軟正黑體" panose="020B0604030504040204" pitchFamily="34" charset="-120"/>
            </a:endParaRPr>
          </a:p>
          <a:p>
            <a:endParaRPr lang="en-US" altLang="zh-TW" dirty="0">
              <a:solidFill>
                <a:srgbClr val="33333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8489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fr-FR" altLang="zh-TW" sz="1800" dirty="0">
                <a:latin typeface="微軟正黑體" panose="020B0604030504040204" pitchFamily="34" charset="-120"/>
                <a:ea typeface="微軟正黑體" panose="020B0604030504040204" pitchFamily="34" charset="-120"/>
              </a:rPr>
              <a:t>Hussein</a:t>
            </a:r>
            <a:r>
              <a:rPr lang="zh-TW" altLang="en-US" sz="180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rPr>
              <a:t>et al.(2016)</a:t>
            </a:r>
            <a:r>
              <a:rPr lang="zh-TW" altLang="en-US" sz="1800" dirty="0">
                <a:latin typeface="微軟正黑體" panose="020B0604030504040204" pitchFamily="34" charset="-120"/>
                <a:ea typeface="微軟正黑體" panose="020B0604030504040204" pitchFamily="34" charset="-120"/>
              </a:rPr>
              <a:t>、</a:t>
            </a:r>
            <a:r>
              <a:rPr lang="fr-FR" altLang="zh-TW" sz="1800" dirty="0">
                <a:latin typeface="微軟正黑體" panose="020B0604030504040204" pitchFamily="34" charset="-120"/>
                <a:ea typeface="微軟正黑體" panose="020B0604030504040204" pitchFamily="34" charset="-120"/>
              </a:rPr>
              <a:t>Petersen et al.(2019)</a:t>
            </a:r>
            <a:r>
              <a:rPr lang="zh-TW" altLang="en-US" sz="1800" dirty="0">
                <a:latin typeface="微軟正黑體" panose="020B0604030504040204" pitchFamily="34" charset="-120"/>
                <a:ea typeface="微軟正黑體" panose="020B0604030504040204" pitchFamily="34" charset="-120"/>
              </a:rPr>
              <a:t>、</a:t>
            </a:r>
            <a:r>
              <a:rPr lang="fr-FR" altLang="zh-TW" sz="1800" dirty="0">
                <a:latin typeface="微軟正黑體" panose="020B0604030504040204" pitchFamily="34" charset="-120"/>
                <a:ea typeface="微軟正黑體" panose="020B0604030504040204" pitchFamily="34" charset="-120"/>
              </a:rPr>
              <a:t>Beller et al.(2013)</a:t>
            </a:r>
            <a:r>
              <a:rPr lang="en-US" altLang="zh-TW" sz="1800" dirty="0">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表明，當傳達警告訊息時，對自動化的信任會增加。過度信任系統導致的警覺不足</a:t>
            </a:r>
            <a:r>
              <a:rPr lang="en-US" altLang="zh-TW" sz="1800" dirty="0">
                <a:latin typeface="微軟正黑體" panose="020B0604030504040204" pitchFamily="34" charset="-120"/>
                <a:ea typeface="微軟正黑體" panose="020B0604030504040204" pitchFamily="34" charset="-120"/>
              </a:rPr>
              <a:t>(</a:t>
            </a:r>
            <a:r>
              <a:rPr lang="fr-FR" altLang="zh-TW" sz="1800" dirty="0">
                <a:latin typeface="微軟正黑體" panose="020B0604030504040204" pitchFamily="34" charset="-120"/>
                <a:ea typeface="微軟正黑體" panose="020B0604030504040204" pitchFamily="34" charset="-120"/>
              </a:rPr>
              <a:t>Capalar &amp; Olaverri-Monreal, 2017)</a:t>
            </a:r>
            <a:r>
              <a:rPr lang="zh-TW" altLang="en-US" sz="1800" dirty="0">
                <a:latin typeface="微軟正黑體" panose="020B0604030504040204" pitchFamily="34" charset="-120"/>
                <a:ea typeface="微軟正黑體" panose="020B0604030504040204" pitchFamily="34" charset="-120"/>
              </a:rPr>
              <a:t>，車輛的更高自動化程度可能會導致駕駛員的情境感知能力下降</a:t>
            </a:r>
            <a:r>
              <a:rPr lang="en-US" altLang="zh-TW" sz="1800" dirty="0">
                <a:latin typeface="微軟正黑體" panose="020B0604030504040204" pitchFamily="34" charset="-120"/>
                <a:ea typeface="微軟正黑體" panose="020B0604030504040204" pitchFamily="34" charset="-120"/>
              </a:rPr>
              <a:t>(</a:t>
            </a:r>
            <a:r>
              <a:rPr lang="fr-FR" altLang="zh-TW" sz="1800" dirty="0">
                <a:latin typeface="微軟正黑體" panose="020B0604030504040204" pitchFamily="34" charset="-120"/>
                <a:ea typeface="微軟正黑體" panose="020B0604030504040204" pitchFamily="34" charset="-120"/>
              </a:rPr>
              <a:t>Xiong,</a:t>
            </a:r>
            <a:r>
              <a:rPr lang="zh-TW" altLang="en-US" sz="180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rPr>
              <a:t>et al., 2012) </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2515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23727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20" name="內容版面配置區 2">
            <a:extLst>
              <a:ext uri="{FF2B5EF4-FFF2-40B4-BE49-F238E27FC236}">
                <a16:creationId xmlns:a16="http://schemas.microsoft.com/office/drawing/2014/main" id="{A1CB11C4-66D8-4236-845D-529F4D848CD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b="0" i="0" dirty="0">
                <a:solidFill>
                  <a:srgbClr val="333333"/>
                </a:solidFill>
                <a:effectLst/>
                <a:latin typeface="微軟正黑體" panose="020B0604030504040204" pitchFamily="34" charset="-120"/>
                <a:ea typeface="微軟正黑體" panose="020B0604030504040204" pitchFamily="34" charset="-120"/>
              </a:rPr>
              <a:t>有</a:t>
            </a:r>
            <a:r>
              <a:rPr lang="en-US" altLang="zh-TW" b="0" i="0" dirty="0">
                <a:solidFill>
                  <a:srgbClr val="333333"/>
                </a:solidFill>
                <a:effectLst/>
                <a:latin typeface="微軟正黑體" panose="020B0604030504040204" pitchFamily="34" charset="-120"/>
                <a:ea typeface="微軟正黑體" panose="020B0604030504040204" pitchFamily="34" charset="-120"/>
              </a:rPr>
              <a:t>14</a:t>
            </a:r>
            <a:r>
              <a:rPr lang="zh-TW" altLang="en-US" b="0" i="0" dirty="0">
                <a:solidFill>
                  <a:srgbClr val="333333"/>
                </a:solidFill>
                <a:effectLst/>
                <a:latin typeface="微軟正黑體" panose="020B0604030504040204" pitchFamily="34" charset="-120"/>
                <a:ea typeface="微軟正黑體" panose="020B0604030504040204" pitchFamily="34" charset="-120"/>
              </a:rPr>
              <a:t>名</a:t>
            </a:r>
            <a:r>
              <a:rPr lang="zh-TW" altLang="en-US" dirty="0">
                <a:latin typeface="微軟正黑體" panose="020B0604030504040204" pitchFamily="34" charset="-120"/>
                <a:ea typeface="微軟正黑體" panose="020B0604030504040204" pitchFamily="34" charset="-120"/>
              </a:rPr>
              <a:t>受測者</a:t>
            </a:r>
            <a:r>
              <a:rPr lang="zh-TW" altLang="en-US" b="0" i="0" dirty="0">
                <a:solidFill>
                  <a:srgbClr val="333333"/>
                </a:solidFill>
                <a:effectLst/>
                <a:latin typeface="微軟正黑體" panose="020B0604030504040204" pitchFamily="34" charset="-120"/>
                <a:ea typeface="微軟正黑體" panose="020B0604030504040204" pitchFamily="34" charset="-120"/>
              </a:rPr>
              <a:t>，平均年齡為</a:t>
            </a:r>
            <a:r>
              <a:rPr lang="en-US" altLang="zh-TW" b="0" i="0" dirty="0">
                <a:solidFill>
                  <a:srgbClr val="333333"/>
                </a:solidFill>
                <a:effectLst/>
                <a:latin typeface="微軟正黑體" panose="020B0604030504040204" pitchFamily="34" charset="-120"/>
                <a:ea typeface="微軟正黑體" panose="020B0604030504040204" pitchFamily="34" charset="-120"/>
              </a:rPr>
              <a:t>27.06</a:t>
            </a:r>
            <a:r>
              <a:rPr lang="zh-TW" altLang="en-US" b="0" i="0" dirty="0">
                <a:solidFill>
                  <a:srgbClr val="333333"/>
                </a:solidFill>
                <a:effectLst/>
                <a:latin typeface="微軟正黑體" panose="020B0604030504040204" pitchFamily="34" charset="-120"/>
                <a:ea typeface="微軟正黑體" panose="020B0604030504040204" pitchFamily="34" charset="-120"/>
              </a:rPr>
              <a:t>（</a:t>
            </a:r>
            <a:r>
              <a:rPr lang="en-US" altLang="zh-TW" b="0" i="0" dirty="0">
                <a:solidFill>
                  <a:srgbClr val="333333"/>
                </a:solidFill>
                <a:effectLst/>
                <a:latin typeface="微軟正黑體" panose="020B0604030504040204" pitchFamily="34" charset="-120"/>
                <a:ea typeface="微軟正黑體" panose="020B0604030504040204" pitchFamily="34" charset="-120"/>
              </a:rPr>
              <a:t>SD = 10.15</a:t>
            </a:r>
            <a:r>
              <a:rPr lang="zh-TW" altLang="en-US" b="0" i="0" dirty="0">
                <a:solidFill>
                  <a:srgbClr val="333333"/>
                </a:solidFill>
                <a:effectLst/>
                <a:latin typeface="微軟正黑體" panose="020B0604030504040204" pitchFamily="34" charset="-120"/>
                <a:ea typeface="微軟正黑體" panose="020B0604030504040204" pitchFamily="34" charset="-120"/>
              </a:rPr>
              <a:t>），他們以前沒有</a:t>
            </a:r>
            <a:r>
              <a:rPr lang="en-US" altLang="zh-TW" b="0" i="0" dirty="0">
                <a:solidFill>
                  <a:srgbClr val="333333"/>
                </a:solidFill>
                <a:effectLst/>
                <a:latin typeface="微軟正黑體" panose="020B0604030504040204" pitchFamily="34" charset="-120"/>
                <a:ea typeface="微軟正黑體" panose="020B0604030504040204" pitchFamily="34" charset="-120"/>
              </a:rPr>
              <a:t>ADS</a:t>
            </a:r>
            <a:r>
              <a:rPr lang="zh-TW" altLang="en-US" b="0" i="0" dirty="0">
                <a:solidFill>
                  <a:srgbClr val="333333"/>
                </a:solidFill>
                <a:effectLst/>
                <a:latin typeface="微軟正黑體" panose="020B0604030504040204" pitchFamily="34" charset="-120"/>
                <a:ea typeface="微軟正黑體" panose="020B0604030504040204" pitchFamily="34" charset="-120"/>
              </a:rPr>
              <a:t>的經驗。由開普勒大學和維也納應用科學技術大學招募的。</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9136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b="0" i="0" dirty="0">
                <a:solidFill>
                  <a:srgbClr val="333333"/>
                </a:solidFill>
                <a:effectLst/>
                <a:latin typeface="微軟正黑體" panose="020B0604030504040204" pitchFamily="34" charset="-120"/>
                <a:ea typeface="微軟正黑體" panose="020B0604030504040204" pitchFamily="34" charset="-120"/>
              </a:rPr>
              <a:t>使用豐田</a:t>
            </a:r>
            <a:r>
              <a:rPr lang="en-US" altLang="zh-TW" b="0" i="0" dirty="0">
                <a:solidFill>
                  <a:srgbClr val="333333"/>
                </a:solidFill>
                <a:effectLst/>
                <a:latin typeface="微軟正黑體" panose="020B0604030504040204" pitchFamily="34" charset="-120"/>
                <a:ea typeface="微軟正黑體" panose="020B0604030504040204" pitchFamily="34" charset="-120"/>
              </a:rPr>
              <a:t>RAV4 2020</a:t>
            </a:r>
            <a:r>
              <a:rPr lang="zh-TW" altLang="en-US" b="0" i="0" dirty="0">
                <a:solidFill>
                  <a:srgbClr val="333333"/>
                </a:solidFill>
                <a:effectLst/>
                <a:latin typeface="微軟正黑體" panose="020B0604030504040204" pitchFamily="34" charset="-120"/>
                <a:ea typeface="微軟正黑體" panose="020B0604030504040204" pitchFamily="34" charset="-120"/>
              </a:rPr>
              <a:t>進行的，該</a:t>
            </a:r>
            <a:r>
              <a:rPr lang="en-US" altLang="zh-TW" b="0" i="0" dirty="0">
                <a:solidFill>
                  <a:srgbClr val="333333"/>
                </a:solidFill>
                <a:effectLst/>
                <a:latin typeface="微軟正黑體" panose="020B0604030504040204" pitchFamily="34" charset="-120"/>
                <a:ea typeface="微軟正黑體" panose="020B0604030504040204" pitchFamily="34" charset="-120"/>
              </a:rPr>
              <a:t>RAV4</a:t>
            </a:r>
            <a:r>
              <a:rPr lang="zh-TW" altLang="en-US" b="0" i="0" dirty="0">
                <a:solidFill>
                  <a:srgbClr val="333333"/>
                </a:solidFill>
                <a:effectLst/>
                <a:latin typeface="微軟正黑體" panose="020B0604030504040204" pitchFamily="34" charset="-120"/>
                <a:ea typeface="微軟正黑體" panose="020B0604030504040204" pitchFamily="34" charset="-120"/>
              </a:rPr>
              <a:t>配備了多個感測器，用於監控環境和</a:t>
            </a:r>
            <a:r>
              <a:rPr lang="en-US" altLang="zh-TW" b="0" i="0" dirty="0">
                <a:solidFill>
                  <a:srgbClr val="333333"/>
                </a:solidFill>
                <a:effectLst/>
                <a:latin typeface="微軟正黑體" panose="020B0604030504040204" pitchFamily="34" charset="-120"/>
                <a:ea typeface="微軟正黑體" panose="020B0604030504040204" pitchFamily="34" charset="-120"/>
              </a:rPr>
              <a:t>/</a:t>
            </a:r>
            <a:r>
              <a:rPr lang="zh-TW" altLang="en-US" b="0" i="0" dirty="0">
                <a:solidFill>
                  <a:srgbClr val="333333"/>
                </a:solidFill>
                <a:effectLst/>
                <a:latin typeface="微軟正黑體" panose="020B0604030504040204" pitchFamily="34" charset="-120"/>
                <a:ea typeface="微軟正黑體" panose="020B0604030504040204" pitchFamily="34" charset="-120"/>
              </a:rPr>
              <a:t>或駕駛員以及外部和內部攝影機。</a:t>
            </a:r>
            <a:endParaRPr lang="en-US" altLang="zh-TW" b="0" i="0" dirty="0">
              <a:solidFill>
                <a:srgbClr val="333333"/>
              </a:solidFill>
              <a:effectLst/>
              <a:latin typeface="微軟正黑體" panose="020B0604030504040204" pitchFamily="34" charset="-120"/>
              <a:ea typeface="微軟正黑體" panose="020B0604030504040204" pitchFamily="34" charset="-120"/>
            </a:endParaRPr>
          </a:p>
          <a:p>
            <a:r>
              <a:rPr lang="zh-TW" altLang="en-US" b="0" i="0" dirty="0">
                <a:solidFill>
                  <a:srgbClr val="333333"/>
                </a:solidFill>
                <a:effectLst/>
                <a:latin typeface="微軟正黑體" panose="020B0604030504040204" pitchFamily="34" charset="-120"/>
                <a:ea typeface="微軟正黑體" panose="020B0604030504040204" pitchFamily="34" charset="-120"/>
              </a:rPr>
              <a:t>系統只需要一條道路車道和一個目標速度來驅動，而不需要駕駛員通過加速和</a:t>
            </a:r>
            <a:r>
              <a:rPr lang="en-US" altLang="zh-TW" b="0" i="0" dirty="0">
                <a:solidFill>
                  <a:srgbClr val="333333"/>
                </a:solidFill>
                <a:effectLst/>
                <a:latin typeface="微軟正黑體" panose="020B0604030504040204" pitchFamily="34" charset="-120"/>
                <a:ea typeface="微軟正黑體" panose="020B0604030504040204" pitchFamily="34" charset="-120"/>
              </a:rPr>
              <a:t>/</a:t>
            </a:r>
            <a:r>
              <a:rPr lang="zh-TW" altLang="en-US" b="0" i="0" dirty="0">
                <a:solidFill>
                  <a:srgbClr val="333333"/>
                </a:solidFill>
                <a:effectLst/>
                <a:latin typeface="微軟正黑體" panose="020B0604030504040204" pitchFamily="34" charset="-120"/>
                <a:ea typeface="微軟正黑體" panose="020B0604030504040204" pitchFamily="34" charset="-120"/>
              </a:rPr>
              <a:t>或制動踏板來操縱車輛或控制它。</a:t>
            </a:r>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9C8A42AD-CB52-4A49-A098-62B5F7229FD1}"/>
              </a:ext>
            </a:extLst>
          </p:cNvPr>
          <p:cNvPicPr>
            <a:picLocks noChangeAspect="1"/>
          </p:cNvPicPr>
          <p:nvPr/>
        </p:nvPicPr>
        <p:blipFill>
          <a:blip r:embed="rId3"/>
          <a:stretch>
            <a:fillRect/>
          </a:stretch>
        </p:blipFill>
        <p:spPr>
          <a:xfrm>
            <a:off x="2112001" y="2968223"/>
            <a:ext cx="3470652" cy="2114068"/>
          </a:xfrm>
          <a:prstGeom prst="rect">
            <a:avLst/>
          </a:prstGeom>
        </p:spPr>
      </p:pic>
    </p:spTree>
    <p:extLst>
      <p:ext uri="{BB962C8B-B14F-4D97-AF65-F5344CB8AC3E}">
        <p14:creationId xmlns:p14="http://schemas.microsoft.com/office/powerpoint/2010/main" val="2664693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4386601"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b="0" i="0" dirty="0">
                <a:solidFill>
                  <a:srgbClr val="333333"/>
                </a:solidFill>
                <a:effectLst/>
                <a:latin typeface="微軟正黑體" panose="020B0604030504040204" pitchFamily="34" charset="-120"/>
                <a:ea typeface="微軟正黑體" panose="020B0604030504040204" pitchFamily="34" charset="-120"/>
              </a:rPr>
              <a:t>NDRT</a:t>
            </a:r>
            <a:r>
              <a:rPr lang="zh-TW" altLang="en-US" b="0" i="0" dirty="0">
                <a:solidFill>
                  <a:srgbClr val="333333"/>
                </a:solidFill>
                <a:effectLst/>
                <a:latin typeface="微軟正黑體" panose="020B0604030504040204" pitchFamily="34" charset="-120"/>
                <a:ea typeface="微軟正黑體" panose="020B0604030504040204" pitchFamily="34" charset="-120"/>
              </a:rPr>
              <a:t>是使用參與者在執行任務時使用</a:t>
            </a:r>
            <a:r>
              <a:rPr lang="en-US" altLang="zh-TW" b="0" i="0" dirty="0">
                <a:solidFill>
                  <a:srgbClr val="333333"/>
                </a:solidFill>
                <a:effectLst/>
                <a:latin typeface="微軟正黑體" panose="020B0604030504040204" pitchFamily="34" charset="-120"/>
                <a:ea typeface="微軟正黑體" panose="020B0604030504040204" pitchFamily="34" charset="-120"/>
              </a:rPr>
              <a:t>6.4</a:t>
            </a:r>
            <a:r>
              <a:rPr lang="zh-TW" altLang="en-US" b="0" i="0" dirty="0">
                <a:solidFill>
                  <a:srgbClr val="333333"/>
                </a:solidFill>
                <a:effectLst/>
                <a:latin typeface="微軟正黑體" panose="020B0604030504040204" pitchFamily="34" charset="-120"/>
                <a:ea typeface="微軟正黑體" panose="020B0604030504040204" pitchFamily="34" charset="-120"/>
              </a:rPr>
              <a:t>英寸幕</a:t>
            </a:r>
            <a:r>
              <a:rPr lang="en-US" altLang="zh-TW" b="0" i="0" dirty="0">
                <a:solidFill>
                  <a:srgbClr val="333333"/>
                </a:solidFill>
                <a:effectLst/>
                <a:latin typeface="微軟正黑體" panose="020B0604030504040204" pitchFamily="34" charset="-120"/>
                <a:ea typeface="微軟正黑體" panose="020B0604030504040204" pitchFamily="34" charset="-120"/>
              </a:rPr>
              <a:t>Samsung S10</a:t>
            </a:r>
            <a:r>
              <a:rPr lang="zh-TW" altLang="en-US" b="0" i="0" dirty="0">
                <a:solidFill>
                  <a:srgbClr val="333333"/>
                </a:solidFill>
                <a:effectLst/>
                <a:latin typeface="微軟正黑體" panose="020B0604030504040204" pitchFamily="34" charset="-120"/>
                <a:ea typeface="微軟正黑體" panose="020B0604030504040204" pitchFamily="34" charset="-120"/>
              </a:rPr>
              <a:t>手機執行。</a:t>
            </a:r>
            <a:endParaRPr lang="en-US" altLang="zh-TW" b="0" i="0" dirty="0">
              <a:solidFill>
                <a:srgbClr val="333333"/>
              </a:solidFill>
              <a:effectLst/>
              <a:latin typeface="微軟正黑體" panose="020B0604030504040204" pitchFamily="34" charset="-120"/>
              <a:ea typeface="微軟正黑體" panose="020B0604030504040204" pitchFamily="34" charset="-120"/>
            </a:endParaRPr>
          </a:p>
          <a:p>
            <a:r>
              <a:rPr lang="zh-TW" altLang="en-US" b="0" i="0" dirty="0">
                <a:solidFill>
                  <a:srgbClr val="333333"/>
                </a:solidFill>
                <a:effectLst/>
                <a:latin typeface="微軟正黑體" panose="020B0604030504040204" pitchFamily="34" charset="-120"/>
                <a:ea typeface="微軟正黑體" panose="020B0604030504040204" pitchFamily="34" charset="-120"/>
              </a:rPr>
              <a:t>參與者還配備了一副</a:t>
            </a:r>
            <a:r>
              <a:rPr lang="en-US" altLang="zh-TW" b="0" i="0" dirty="0">
                <a:solidFill>
                  <a:srgbClr val="333333"/>
                </a:solidFill>
                <a:effectLst/>
                <a:latin typeface="微軟正黑體" panose="020B0604030504040204" pitchFamily="34" charset="-120"/>
                <a:ea typeface="微軟正黑體" panose="020B0604030504040204" pitchFamily="34" charset="-120"/>
              </a:rPr>
              <a:t>VPS19</a:t>
            </a:r>
            <a:r>
              <a:rPr lang="zh-TW" altLang="en-US" b="0" i="0" dirty="0">
                <a:solidFill>
                  <a:srgbClr val="333333"/>
                </a:solidFill>
                <a:effectLst/>
                <a:latin typeface="微軟正黑體" panose="020B0604030504040204" pitchFamily="34" charset="-120"/>
                <a:ea typeface="微軟正黑體" panose="020B0604030504040204" pitchFamily="34" charset="-120"/>
              </a:rPr>
              <a:t>眼動追蹤眼鏡，可以評估駕駛員的視覺凝視點。</a:t>
            </a:r>
            <a:endParaRPr lang="zh-TW" altLang="en-US" dirty="0">
              <a:latin typeface="微軟正黑體" panose="020B0604030504040204" pitchFamily="34" charset="-120"/>
              <a:ea typeface="微軟正黑體" panose="020B0604030504040204" pitchFamily="34" charset="-120"/>
            </a:endParaRPr>
          </a:p>
        </p:txBody>
      </p:sp>
      <p:pic>
        <p:nvPicPr>
          <p:cNvPr id="22" name="圖片 21">
            <a:extLst>
              <a:ext uri="{FF2B5EF4-FFF2-40B4-BE49-F238E27FC236}">
                <a16:creationId xmlns:a16="http://schemas.microsoft.com/office/drawing/2014/main" id="{7EE9321C-8774-4F48-A037-9D3E2CE31F24}"/>
              </a:ext>
            </a:extLst>
          </p:cNvPr>
          <p:cNvPicPr>
            <a:picLocks noChangeAspect="1"/>
          </p:cNvPicPr>
          <p:nvPr/>
        </p:nvPicPr>
        <p:blipFill>
          <a:blip r:embed="rId3"/>
          <a:stretch>
            <a:fillRect/>
          </a:stretch>
        </p:blipFill>
        <p:spPr>
          <a:xfrm>
            <a:off x="5021596" y="1799922"/>
            <a:ext cx="3908401" cy="2194599"/>
          </a:xfrm>
          <a:prstGeom prst="rect">
            <a:avLst/>
          </a:prstGeom>
        </p:spPr>
      </p:pic>
    </p:spTree>
    <p:extLst>
      <p:ext uri="{BB962C8B-B14F-4D97-AF65-F5344CB8AC3E}">
        <p14:creationId xmlns:p14="http://schemas.microsoft.com/office/powerpoint/2010/main" val="963205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0" name="內容版面配置區 2">
            <a:extLst>
              <a:ext uri="{FF2B5EF4-FFF2-40B4-BE49-F238E27FC236}">
                <a16:creationId xmlns:a16="http://schemas.microsoft.com/office/drawing/2014/main" id="{92CBFF05-B93D-4DA4-94FD-7D02D1C75D5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b="0" i="0" dirty="0">
                <a:solidFill>
                  <a:srgbClr val="333333"/>
                </a:solidFill>
                <a:effectLst/>
                <a:latin typeface="微軟正黑體" panose="020B0604030504040204" pitchFamily="34" charset="-120"/>
                <a:ea typeface="微軟正黑體" panose="020B0604030504040204" pitchFamily="34" charset="-120"/>
              </a:rPr>
              <a:t>進行的實驗涉及以下條件和任務，以提供任務的認知負荷。任務和速度場景的順序是為每個駕駛員交替的，以避免偏差。</a:t>
            </a:r>
            <a:endParaRPr lang="en-US" altLang="zh-TW" b="0" i="0" dirty="0">
              <a:solidFill>
                <a:srgbClr val="333333"/>
              </a:solidFill>
              <a:effectLst/>
              <a:latin typeface="微軟正黑體" panose="020B0604030504040204" pitchFamily="34" charset="-120"/>
              <a:ea typeface="微軟正黑體" panose="020B0604030504040204" pitchFamily="34" charset="-120"/>
            </a:endParaRPr>
          </a:p>
          <a:p>
            <a:pPr lvl="1"/>
            <a:r>
              <a:rPr lang="zh-TW" altLang="en-US" sz="1800" b="1" dirty="0">
                <a:solidFill>
                  <a:srgbClr val="333333"/>
                </a:solidFill>
                <a:latin typeface="微軟正黑體" panose="020B0604030504040204" pitchFamily="34" charset="-120"/>
                <a:ea typeface="微軟正黑體" panose="020B0604030504040204" pitchFamily="34" charset="-120"/>
              </a:rPr>
              <a:t>標準</a:t>
            </a:r>
            <a:r>
              <a:rPr lang="zh-TW" altLang="en-US" sz="1800" b="0" i="0" dirty="0">
                <a:solidFill>
                  <a:srgbClr val="333333"/>
                </a:solidFill>
                <a:effectLst/>
                <a:latin typeface="微軟正黑體" panose="020B0604030504040204" pitchFamily="34" charset="-120"/>
                <a:ea typeface="微軟正黑體" panose="020B0604030504040204" pitchFamily="34" charset="-120"/>
              </a:rPr>
              <a:t>：已使用 </a:t>
            </a:r>
            <a:r>
              <a:rPr lang="en-US" altLang="zh-TW" sz="1800" b="0" i="0" dirty="0">
                <a:solidFill>
                  <a:srgbClr val="333333"/>
                </a:solidFill>
                <a:effectLst/>
                <a:latin typeface="微軟正黑體" panose="020B0604030504040204" pitchFamily="34" charset="-120"/>
                <a:ea typeface="微軟正黑體" panose="020B0604030504040204" pitchFamily="34" charset="-120"/>
              </a:rPr>
              <a:t>ADS</a:t>
            </a:r>
            <a:r>
              <a:rPr lang="zh-TW" altLang="en-US" sz="1800" b="0" i="0" dirty="0">
                <a:solidFill>
                  <a:srgbClr val="333333"/>
                </a:solidFill>
                <a:effectLst/>
                <a:latin typeface="微軟正黑體" panose="020B0604030504040204" pitchFamily="34" charset="-120"/>
                <a:ea typeface="微軟正黑體" panose="020B0604030504040204" pitchFamily="34" charset="-120"/>
              </a:rPr>
              <a:t>，但未執行輔助任務。</a:t>
            </a:r>
          </a:p>
          <a:p>
            <a:pPr lvl="1"/>
            <a:r>
              <a:rPr lang="zh-TW" altLang="en-US" sz="1800" b="1" i="0" dirty="0">
                <a:solidFill>
                  <a:srgbClr val="333333"/>
                </a:solidFill>
                <a:effectLst/>
                <a:latin typeface="微軟正黑體" panose="020B0604030504040204" pitchFamily="34" charset="-120"/>
                <a:ea typeface="微軟正黑體" panose="020B0604030504040204" pitchFamily="34" charset="-120"/>
              </a:rPr>
              <a:t>視覺效果</a:t>
            </a:r>
            <a:r>
              <a:rPr lang="zh-TW" altLang="en-US" sz="1800" b="0" i="0" dirty="0">
                <a:solidFill>
                  <a:srgbClr val="333333"/>
                </a:solidFill>
                <a:effectLst/>
                <a:latin typeface="微軟正黑體" panose="020B0604030504040204" pitchFamily="34" charset="-120"/>
                <a:ea typeface="微軟正黑體" panose="020B0604030504040204" pitchFamily="34" charset="-120"/>
              </a:rPr>
              <a:t>：任務包括執行</a:t>
            </a:r>
            <a:r>
              <a:rPr lang="en-US" altLang="zh-TW" sz="1800" b="0" i="0" dirty="0" err="1">
                <a:solidFill>
                  <a:srgbClr val="333333"/>
                </a:solidFill>
                <a:effectLst/>
                <a:latin typeface="微軟正黑體" panose="020B0604030504040204" pitchFamily="34" charset="-120"/>
                <a:ea typeface="微軟正黑體" panose="020B0604030504040204" pitchFamily="34" charset="-120"/>
              </a:rPr>
              <a:t>stroop</a:t>
            </a:r>
            <a:r>
              <a:rPr lang="zh-TW" altLang="en-US" sz="1800" b="0" i="0" dirty="0">
                <a:solidFill>
                  <a:srgbClr val="333333"/>
                </a:solidFill>
                <a:effectLst/>
                <a:latin typeface="微軟正黑體" panose="020B0604030504040204" pitchFamily="34" charset="-120"/>
                <a:ea typeface="微軟正黑體" panose="020B0604030504040204" pitchFamily="34" charset="-120"/>
              </a:rPr>
              <a:t>和文字測試（</a:t>
            </a:r>
            <a:r>
              <a:rPr lang="en-US" altLang="zh-TW" sz="1800" b="0" i="0" dirty="0">
                <a:solidFill>
                  <a:srgbClr val="333333"/>
                </a:solidFill>
                <a:effectLst/>
                <a:latin typeface="微軟正黑體" panose="020B0604030504040204" pitchFamily="34" charset="-120"/>
                <a:ea typeface="微軟正黑體" panose="020B0604030504040204" pitchFamily="34" charset="-120"/>
              </a:rPr>
              <a:t>SCWT</a:t>
            </a:r>
            <a:r>
              <a:rPr lang="zh-TW" altLang="en-US" sz="1800" b="0" i="0" dirty="0">
                <a:solidFill>
                  <a:srgbClr val="333333"/>
                </a:solidFill>
                <a:effectLst/>
                <a:latin typeface="微軟正黑體" panose="020B0604030504040204" pitchFamily="34" charset="-120"/>
                <a:ea typeface="微軟正黑體" panose="020B0604030504040204" pitchFamily="34" charset="-120"/>
              </a:rPr>
              <a:t>）</a:t>
            </a:r>
            <a:r>
              <a:rPr lang="en-US" altLang="zh-TW" sz="1800" b="0" i="0" dirty="0">
                <a:solidFill>
                  <a:srgbClr val="333333"/>
                </a:solidFill>
                <a:effectLst/>
                <a:latin typeface="微軟正黑體" panose="020B0604030504040204" pitchFamily="34" charset="-120"/>
                <a:ea typeface="微軟正黑體" panose="020B0604030504040204" pitchFamily="34" charset="-120"/>
              </a:rPr>
              <a:t>(</a:t>
            </a:r>
            <a:r>
              <a:rPr lang="fr-FR" altLang="zh-TW" sz="1600" b="0" i="0" u="none" strike="noStrike" baseline="0" dirty="0">
                <a:latin typeface="微軟正黑體" panose="020B0604030504040204" pitchFamily="34" charset="-120"/>
                <a:ea typeface="微軟正黑體" panose="020B0604030504040204" pitchFamily="34" charset="-120"/>
              </a:rPr>
              <a:t>Jensen &amp; Rohwer, 1966)</a:t>
            </a:r>
            <a:r>
              <a:rPr lang="zh-TW" altLang="en-US" sz="1800" b="0" i="0" dirty="0">
                <a:solidFill>
                  <a:srgbClr val="333333"/>
                </a:solidFill>
                <a:effectLst/>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受測者</a:t>
            </a:r>
            <a:r>
              <a:rPr lang="zh-TW" altLang="en-US" sz="1800" b="0" i="0" dirty="0">
                <a:solidFill>
                  <a:srgbClr val="333333"/>
                </a:solidFill>
                <a:effectLst/>
                <a:latin typeface="微軟正黑體" panose="020B0604030504040204" pitchFamily="34" charset="-120"/>
                <a:ea typeface="微軟正黑體" panose="020B0604030504040204" pitchFamily="34" charset="-120"/>
              </a:rPr>
              <a:t>需要大聲說出</a:t>
            </a:r>
            <a:r>
              <a:rPr lang="zh-TW" altLang="en-US" sz="1800" dirty="0">
                <a:solidFill>
                  <a:srgbClr val="333333"/>
                </a:solidFill>
                <a:latin typeface="微軟正黑體" panose="020B0604030504040204" pitchFamily="34" charset="-120"/>
                <a:ea typeface="微軟正黑體" panose="020B0604030504040204" pitchFamily="34" charset="-120"/>
              </a:rPr>
              <a:t>字上</a:t>
            </a:r>
            <a:r>
              <a:rPr lang="zh-TW" altLang="en-US" sz="1800" b="0" i="0" dirty="0">
                <a:solidFill>
                  <a:srgbClr val="333333"/>
                </a:solidFill>
                <a:effectLst/>
                <a:latin typeface="微軟正黑體" panose="020B0604030504040204" pitchFamily="34" charset="-120"/>
                <a:ea typeface="微軟正黑體" panose="020B0604030504040204" pitchFamily="34" charset="-120"/>
              </a:rPr>
              <a:t>的顏色。</a:t>
            </a:r>
          </a:p>
          <a:p>
            <a:pPr lvl="1"/>
            <a:r>
              <a:rPr lang="zh-TW" altLang="en-US" sz="1800" b="1" i="0" dirty="0">
                <a:solidFill>
                  <a:srgbClr val="333333"/>
                </a:solidFill>
                <a:effectLst/>
                <a:latin typeface="微軟正黑體" panose="020B0604030504040204" pitchFamily="34" charset="-120"/>
                <a:ea typeface="微軟正黑體" panose="020B0604030504040204" pitchFamily="34" charset="-120"/>
              </a:rPr>
              <a:t>手動</a:t>
            </a:r>
            <a:r>
              <a:rPr lang="zh-TW" altLang="en-US" sz="1800" b="0" i="0" dirty="0">
                <a:solidFill>
                  <a:srgbClr val="333333"/>
                </a:solidFill>
                <a:effectLst/>
                <a:latin typeface="微軟正黑體" panose="020B0604030504040204" pitchFamily="34" charset="-120"/>
                <a:ea typeface="微軟正黑體" panose="020B0604030504040204" pitchFamily="34" charset="-120"/>
              </a:rPr>
              <a:t>：參與者必須取出三個</a:t>
            </a:r>
            <a:r>
              <a:rPr lang="en-US" altLang="zh-TW" sz="1800" b="0" i="0" dirty="0">
                <a:solidFill>
                  <a:srgbClr val="333333"/>
                </a:solidFill>
                <a:effectLst/>
                <a:latin typeface="微軟正黑體" panose="020B0604030504040204" pitchFamily="34" charset="-120"/>
                <a:ea typeface="微軟正黑體" panose="020B0604030504040204" pitchFamily="34" charset="-120"/>
              </a:rPr>
              <a:t>M8x8</a:t>
            </a:r>
            <a:r>
              <a:rPr lang="zh-TW" altLang="en-US" sz="1800" b="0" i="0" dirty="0">
                <a:solidFill>
                  <a:srgbClr val="333333"/>
                </a:solidFill>
                <a:effectLst/>
                <a:latin typeface="微軟正黑體" panose="020B0604030504040204" pitchFamily="34" charset="-120"/>
                <a:ea typeface="微軟正黑體" panose="020B0604030504040204" pitchFamily="34" charset="-120"/>
              </a:rPr>
              <a:t>螺釘，這些螺釘位於裝滿半徑為</a:t>
            </a:r>
            <a:r>
              <a:rPr lang="en-US" altLang="zh-TW" sz="1800" b="0" i="0" dirty="0">
                <a:solidFill>
                  <a:srgbClr val="333333"/>
                </a:solidFill>
                <a:effectLst/>
                <a:latin typeface="微軟正黑體" panose="020B0604030504040204" pitchFamily="34" charset="-120"/>
                <a:ea typeface="微軟正黑體" panose="020B0604030504040204" pitchFamily="34" charset="-120"/>
              </a:rPr>
              <a:t>1cm</a:t>
            </a:r>
            <a:r>
              <a:rPr lang="zh-TW" altLang="en-US" sz="1800" b="0" i="0" dirty="0">
                <a:solidFill>
                  <a:srgbClr val="333333"/>
                </a:solidFill>
                <a:effectLst/>
                <a:latin typeface="微軟正黑體" panose="020B0604030504040204" pitchFamily="34" charset="-120"/>
                <a:ea typeface="微軟正黑體" panose="020B0604030504040204" pitchFamily="34" charset="-120"/>
              </a:rPr>
              <a:t>的巧克力球的袋子內。</a:t>
            </a:r>
          </a:p>
          <a:p>
            <a:pPr lvl="1"/>
            <a:r>
              <a:rPr lang="zh-TW" altLang="en-US" sz="1800" b="1" i="0" dirty="0">
                <a:solidFill>
                  <a:srgbClr val="333333"/>
                </a:solidFill>
                <a:effectLst/>
                <a:latin typeface="微軟正黑體" panose="020B0604030504040204" pitchFamily="34" charset="-120"/>
                <a:ea typeface="微軟正黑體" panose="020B0604030504040204" pitchFamily="34" charset="-120"/>
              </a:rPr>
              <a:t>視覺和手動</a:t>
            </a:r>
            <a:r>
              <a:rPr lang="zh-TW" altLang="en-US" sz="1800" b="0" i="0" dirty="0">
                <a:solidFill>
                  <a:srgbClr val="333333"/>
                </a:solidFill>
                <a:effectLst/>
                <a:latin typeface="微軟正黑體" panose="020B0604030504040204" pitchFamily="34" charset="-120"/>
                <a:ea typeface="微軟正黑體" panose="020B0604030504040204" pitchFamily="34" charset="-120"/>
              </a:rPr>
              <a:t>：參與者需要在提供的手機上打一段給定的文字。</a:t>
            </a:r>
            <a:endParaRPr lang="en-US" altLang="zh-TW" sz="1800" b="0" i="0" dirty="0">
              <a:solidFill>
                <a:srgbClr val="333333"/>
              </a:solidFill>
              <a:effectLst/>
              <a:latin typeface="微軟正黑體" panose="020B0604030504040204" pitchFamily="34" charset="-120"/>
              <a:ea typeface="微軟正黑體" panose="020B0604030504040204" pitchFamily="34" charset="-120"/>
            </a:endParaRPr>
          </a:p>
          <a:p>
            <a:endParaRPr lang="en-US" altLang="zh-TW" b="0" i="0" dirty="0">
              <a:solidFill>
                <a:srgbClr val="333333"/>
              </a:solidFill>
              <a:effectLst/>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4579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b="0" i="0" dirty="0">
                <a:solidFill>
                  <a:srgbClr val="333333"/>
                </a:solidFill>
                <a:effectLst/>
                <a:latin typeface="Georgia" panose="02040502050405020303" pitchFamily="18" charset="0"/>
              </a:rPr>
              <a:t>該實驗由</a:t>
            </a:r>
            <a:r>
              <a:rPr lang="en-US" altLang="zh-TW" b="0" i="0" dirty="0" err="1">
                <a:solidFill>
                  <a:srgbClr val="333333"/>
                </a:solidFill>
                <a:effectLst/>
                <a:latin typeface="Georgia" panose="02040502050405020303" pitchFamily="18" charset="0"/>
              </a:rPr>
              <a:t>OpenPilot</a:t>
            </a:r>
            <a:r>
              <a:rPr lang="en-US" altLang="zh-TW" b="0" i="0" dirty="0">
                <a:solidFill>
                  <a:srgbClr val="333333"/>
                </a:solidFill>
                <a:effectLst/>
                <a:latin typeface="Georgia" panose="02040502050405020303" pitchFamily="18" charset="0"/>
              </a:rPr>
              <a:t> </a:t>
            </a:r>
            <a:r>
              <a:rPr lang="zh-TW" altLang="en-US" b="0" i="0" dirty="0">
                <a:solidFill>
                  <a:srgbClr val="333333"/>
                </a:solidFill>
                <a:effectLst/>
                <a:latin typeface="Georgia" panose="02040502050405020303" pitchFamily="18" charset="0"/>
              </a:rPr>
              <a:t>啟動駕駛。當達到先前定義的給定速度（每輪</a:t>
            </a:r>
            <a:r>
              <a:rPr lang="en-US" altLang="zh-TW" b="0" i="0" dirty="0">
                <a:solidFill>
                  <a:srgbClr val="333333"/>
                </a:solidFill>
                <a:effectLst/>
                <a:latin typeface="Georgia" panose="02040502050405020303" pitchFamily="18" charset="0"/>
              </a:rPr>
              <a:t>30</a:t>
            </a:r>
            <a:r>
              <a:rPr lang="zh-TW" altLang="en-US" b="0" i="0" dirty="0">
                <a:solidFill>
                  <a:srgbClr val="333333"/>
                </a:solidFill>
                <a:effectLst/>
                <a:latin typeface="Georgia" panose="02040502050405020303" pitchFamily="18" charset="0"/>
              </a:rPr>
              <a:t>和</a:t>
            </a:r>
            <a:r>
              <a:rPr lang="en-US" altLang="zh-TW" b="0" i="0" dirty="0">
                <a:solidFill>
                  <a:srgbClr val="333333"/>
                </a:solidFill>
                <a:effectLst/>
                <a:latin typeface="Georgia" panose="02040502050405020303" pitchFamily="18" charset="0"/>
              </a:rPr>
              <a:t>50 km / h</a:t>
            </a:r>
            <a:r>
              <a:rPr lang="zh-TW" altLang="en-US" b="0" i="0" dirty="0">
                <a:solidFill>
                  <a:srgbClr val="333333"/>
                </a:solidFill>
                <a:effectLst/>
                <a:latin typeface="Georgia" panose="02040502050405020303" pitchFamily="18" charset="0"/>
              </a:rPr>
              <a:t>）時，實驗的參與者執行次要任務，直到系統發佈要求的</a:t>
            </a:r>
            <a:r>
              <a:rPr lang="en-US" altLang="zh-TW" b="0" i="0" dirty="0">
                <a:solidFill>
                  <a:srgbClr val="333333"/>
                </a:solidFill>
                <a:effectLst/>
                <a:latin typeface="Georgia" panose="02040502050405020303" pitchFamily="18" charset="0"/>
              </a:rPr>
              <a:t>TOR</a:t>
            </a:r>
            <a:r>
              <a:rPr lang="zh-TW" altLang="en-US" b="0" i="0" dirty="0">
                <a:solidFill>
                  <a:srgbClr val="333333"/>
                </a:solidFill>
                <a:effectLst/>
                <a:latin typeface="Georgia" panose="02040502050405020303" pitchFamily="18" charset="0"/>
              </a:rPr>
              <a:t>。</a:t>
            </a:r>
            <a:r>
              <a:rPr lang="en-US" altLang="zh-TW" b="0" i="0" dirty="0">
                <a:solidFill>
                  <a:srgbClr val="333333"/>
                </a:solidFill>
                <a:effectLst/>
                <a:latin typeface="Georgia" panose="02040502050405020303" pitchFamily="18" charset="0"/>
              </a:rPr>
              <a:t>TOR</a:t>
            </a:r>
            <a:r>
              <a:rPr lang="zh-TW" altLang="en-US" b="0" i="0" dirty="0">
                <a:solidFill>
                  <a:srgbClr val="333333"/>
                </a:solidFill>
                <a:effectLst/>
                <a:latin typeface="Georgia" panose="02040502050405020303" pitchFamily="18" charset="0"/>
              </a:rPr>
              <a:t>發生在</a:t>
            </a:r>
            <a:r>
              <a:rPr lang="en-US" altLang="zh-TW" b="0" i="0" dirty="0" err="1">
                <a:solidFill>
                  <a:srgbClr val="333333"/>
                </a:solidFill>
                <a:effectLst/>
                <a:latin typeface="Georgia" panose="02040502050405020303" pitchFamily="18" charset="0"/>
              </a:rPr>
              <a:t>OpenPilot</a:t>
            </a:r>
            <a:r>
              <a:rPr lang="zh-TW" altLang="en-US" b="0" i="0" dirty="0">
                <a:solidFill>
                  <a:srgbClr val="333333"/>
                </a:solidFill>
                <a:effectLst/>
                <a:latin typeface="Georgia" panose="02040502050405020303" pitchFamily="18" charset="0"/>
              </a:rPr>
              <a:t>開始後的</a:t>
            </a:r>
            <a:r>
              <a:rPr lang="en-US" altLang="zh-TW" b="0" i="0" dirty="0">
                <a:solidFill>
                  <a:srgbClr val="333333"/>
                </a:solidFill>
                <a:effectLst/>
                <a:latin typeface="Georgia" panose="02040502050405020303" pitchFamily="18" charset="0"/>
              </a:rPr>
              <a:t>30</a:t>
            </a:r>
            <a:r>
              <a:rPr lang="zh-TW" altLang="en-US" b="0" i="0" dirty="0">
                <a:solidFill>
                  <a:srgbClr val="333333"/>
                </a:solidFill>
                <a:effectLst/>
                <a:latin typeface="Georgia" panose="02040502050405020303" pitchFamily="18" charset="0"/>
              </a:rPr>
              <a:t>秒，由另一部手機發出的聽覺信號組成。</a:t>
            </a:r>
            <a:endParaRPr lang="en-US" altLang="zh-TW" b="0" i="0" dirty="0">
              <a:solidFill>
                <a:srgbClr val="333333"/>
              </a:solidFill>
              <a:effectLst/>
              <a:latin typeface="Georgia" panose="02040502050405020303" pitchFamily="18" charset="0"/>
            </a:endParaRPr>
          </a:p>
          <a:p>
            <a:r>
              <a:rPr lang="zh-TW" altLang="en-US" b="0" i="0" dirty="0">
                <a:solidFill>
                  <a:srgbClr val="333333"/>
                </a:solidFill>
                <a:effectLst/>
                <a:latin typeface="Georgia" panose="02040502050405020303" pitchFamily="18" charset="0"/>
              </a:rPr>
              <a:t>在開始每個實驗之前，參與者被指示如何啟動和停用</a:t>
            </a:r>
            <a:r>
              <a:rPr lang="en-US" altLang="zh-TW" b="0" i="0" dirty="0" err="1">
                <a:solidFill>
                  <a:srgbClr val="333333"/>
                </a:solidFill>
                <a:effectLst/>
                <a:latin typeface="Georgia" panose="02040502050405020303" pitchFamily="18" charset="0"/>
              </a:rPr>
              <a:t>OpenPilot</a:t>
            </a:r>
            <a:r>
              <a:rPr lang="zh-TW" altLang="en-US" b="0" i="0" dirty="0">
                <a:solidFill>
                  <a:srgbClr val="333333"/>
                </a:solidFill>
                <a:effectLst/>
                <a:latin typeface="Georgia" panose="02040502050405020303" pitchFamily="18" charset="0"/>
              </a:rPr>
              <a:t>系統。</a:t>
            </a:r>
            <a:r>
              <a:rPr lang="en-US" altLang="zh-TW" b="0" i="0" dirty="0" err="1">
                <a:solidFill>
                  <a:srgbClr val="333333"/>
                </a:solidFill>
                <a:effectLst/>
                <a:latin typeface="Georgia" panose="02040502050405020303" pitchFamily="18" charset="0"/>
              </a:rPr>
              <a:t>OpenPilot</a:t>
            </a:r>
            <a:r>
              <a:rPr lang="zh-TW" altLang="en-US" b="0" i="0" dirty="0">
                <a:solidFill>
                  <a:srgbClr val="333333"/>
                </a:solidFill>
                <a:effectLst/>
                <a:latin typeface="Georgia" panose="02040502050405020303" pitchFamily="18" charset="0"/>
              </a:rPr>
              <a:t>通過將手放在方向盤上而脫離，因為在發佈</a:t>
            </a:r>
            <a:r>
              <a:rPr lang="en-US" altLang="zh-TW" b="0" i="0" dirty="0">
                <a:solidFill>
                  <a:srgbClr val="333333"/>
                </a:solidFill>
                <a:effectLst/>
                <a:latin typeface="Georgia" panose="02040502050405020303" pitchFamily="18" charset="0"/>
              </a:rPr>
              <a:t>TOR</a:t>
            </a:r>
            <a:r>
              <a:rPr lang="zh-TW" altLang="en-US" b="0" i="0" dirty="0">
                <a:solidFill>
                  <a:srgbClr val="333333"/>
                </a:solidFill>
                <a:effectLst/>
                <a:latin typeface="Georgia" panose="02040502050405020303" pitchFamily="18" charset="0"/>
              </a:rPr>
              <a:t>時需要控制車輛。或可以通過踩油門來接管。</a:t>
            </a:r>
            <a:endParaRPr lang="zh-TW" altLang="en-US" dirty="0"/>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3159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b="0" i="0" dirty="0">
                <a:solidFill>
                  <a:srgbClr val="333333"/>
                </a:solidFill>
                <a:effectLst/>
                <a:latin typeface="Georgia" panose="02040502050405020303" pitchFamily="18" charset="0"/>
              </a:rPr>
              <a:t>根據採集的數據，設置了以下依變項：</a:t>
            </a:r>
            <a:endParaRPr lang="en-US" altLang="zh-TW" b="0" i="0" dirty="0">
              <a:solidFill>
                <a:srgbClr val="333333"/>
              </a:solidFill>
              <a:effectLst/>
              <a:latin typeface="Georgia" panose="02040502050405020303" pitchFamily="18" charset="0"/>
            </a:endParaRPr>
          </a:p>
          <a:p>
            <a:pPr lvl="1"/>
            <a:r>
              <a:rPr lang="zh-TW" altLang="en-US" dirty="0">
                <a:latin typeface="微軟正黑體" panose="020B0604030504040204" pitchFamily="34" charset="-120"/>
                <a:ea typeface="微軟正黑體" panose="020B0604030504040204" pitchFamily="34" charset="-120"/>
              </a:rPr>
              <a:t>眼睛從任務到道路的頻率（</a:t>
            </a:r>
            <a:r>
              <a:rPr lang="en-US" altLang="zh-TW" dirty="0">
                <a:latin typeface="微軟正黑體" panose="020B0604030504040204" pitchFamily="34" charset="-120"/>
                <a:ea typeface="微軟正黑體" panose="020B0604030504040204" pitchFamily="34" charset="-120"/>
              </a:rPr>
              <a:t>Fr</a:t>
            </a:r>
            <a:r>
              <a:rPr lang="zh-TW" altLang="en-US" dirty="0">
                <a:latin typeface="微軟正黑體" panose="020B0604030504040204" pitchFamily="34" charset="-120"/>
                <a:ea typeface="微軟正黑體" panose="020B0604030504040204" pitchFamily="34" charset="-120"/>
              </a:rPr>
              <a:t>）：定義為駕駛員從次要任務到道路的頻率。</a:t>
            </a:r>
          </a:p>
          <a:p>
            <a:pPr lvl="1"/>
            <a:r>
              <a:rPr lang="zh-TW" altLang="en-US" dirty="0">
                <a:latin typeface="微軟正黑體" panose="020B0604030504040204" pitchFamily="34" charset="-120"/>
                <a:ea typeface="微軟正黑體" panose="020B0604030504040204" pitchFamily="34" charset="-120"/>
              </a:rPr>
              <a:t>視注點 （</a:t>
            </a:r>
            <a:r>
              <a:rPr lang="en-US" altLang="zh-TW" dirty="0">
                <a:latin typeface="微軟正黑體" panose="020B0604030504040204" pitchFamily="34" charset="-120"/>
                <a:ea typeface="微軟正黑體" panose="020B0604030504040204" pitchFamily="34" charset="-120"/>
              </a:rPr>
              <a:t>PF</a:t>
            </a:r>
            <a:r>
              <a:rPr lang="zh-TW" altLang="en-US" dirty="0">
                <a:latin typeface="微軟正黑體" panose="020B0604030504040204" pitchFamily="34" charset="-120"/>
                <a:ea typeface="微軟正黑體" panose="020B0604030504040204" pitchFamily="34" charset="-120"/>
              </a:rPr>
              <a:t>）：定義為驅動程式希望執行輔助任務的確切點。</a:t>
            </a:r>
          </a:p>
          <a:p>
            <a:pPr lvl="1"/>
            <a:r>
              <a:rPr lang="zh-TW" altLang="en-US" dirty="0">
                <a:latin typeface="微軟正黑體" panose="020B0604030504040204" pitchFamily="34" charset="-120"/>
                <a:ea typeface="微軟正黑體" panose="020B0604030504040204" pitchFamily="34" charset="-120"/>
              </a:rPr>
              <a:t>眼睛在路上的平均時間 （</a:t>
            </a:r>
            <a:r>
              <a:rPr lang="en-US" altLang="zh-TW" dirty="0">
                <a:latin typeface="微軟正黑體" panose="020B0604030504040204" pitchFamily="34" charset="-120"/>
                <a:ea typeface="微軟正黑體" panose="020B0604030504040204" pitchFamily="34" charset="-120"/>
              </a:rPr>
              <a:t>AVR</a:t>
            </a:r>
            <a:r>
              <a:rPr lang="zh-TW" altLang="en-US" dirty="0">
                <a:latin typeface="微軟正黑體" panose="020B0604030504040204" pitchFamily="34" charset="-120"/>
                <a:ea typeface="微軟正黑體" panose="020B0604030504040204" pitchFamily="34" charset="-120"/>
              </a:rPr>
              <a:t>）：定義為駕駛員在道路上看車的平均時間。</a:t>
            </a:r>
          </a:p>
          <a:p>
            <a:pPr lvl="1"/>
            <a:r>
              <a:rPr lang="zh-TW" altLang="en-US" dirty="0">
                <a:latin typeface="微軟正黑體" panose="020B0604030504040204" pitchFamily="34" charset="-120"/>
                <a:ea typeface="微軟正黑體" panose="020B0604030504040204" pitchFamily="34" charset="-120"/>
              </a:rPr>
              <a:t>平均眼睛處理任務的時間 （</a:t>
            </a:r>
            <a:r>
              <a:rPr lang="en-US" altLang="zh-TW" dirty="0">
                <a:latin typeface="微軟正黑體" panose="020B0604030504040204" pitchFamily="34" charset="-120"/>
                <a:ea typeface="微軟正黑體" panose="020B0604030504040204" pitchFamily="34" charset="-120"/>
              </a:rPr>
              <a:t>AVT</a:t>
            </a:r>
            <a:r>
              <a:rPr lang="zh-TW" altLang="en-US" dirty="0">
                <a:latin typeface="微軟正黑體" panose="020B0604030504040204" pitchFamily="34" charset="-120"/>
                <a:ea typeface="微軟正黑體" panose="020B0604030504040204" pitchFamily="34" charset="-120"/>
              </a:rPr>
              <a:t>）：定義為駕駛執行輔助任務的平均時間。</a:t>
            </a:r>
          </a:p>
          <a:p>
            <a:pPr lvl="1"/>
            <a:r>
              <a:rPr lang="zh-TW" altLang="en-US" dirty="0">
                <a:latin typeface="微軟正黑體" panose="020B0604030504040204" pitchFamily="34" charset="-120"/>
                <a:ea typeface="微軟正黑體" panose="020B0604030504040204" pitchFamily="34" charset="-120"/>
              </a:rPr>
              <a:t>反應時間（</a:t>
            </a:r>
            <a:r>
              <a:rPr lang="en-US" altLang="zh-TW" dirty="0">
                <a:latin typeface="微軟正黑體" panose="020B0604030504040204" pitchFamily="34" charset="-120"/>
                <a:ea typeface="微軟正黑體" panose="020B0604030504040204" pitchFamily="34" charset="-120"/>
              </a:rPr>
              <a:t>RT</a:t>
            </a:r>
            <a:r>
              <a:rPr lang="zh-TW" altLang="en-US" dirty="0">
                <a:latin typeface="微軟正黑體" panose="020B0604030504040204" pitchFamily="34" charset="-120"/>
                <a:ea typeface="微軟正黑體" panose="020B0604030504040204" pitchFamily="34" charset="-120"/>
              </a:rPr>
              <a:t>）：定義為參與者控制車輛所需的時間，從觸發</a:t>
            </a:r>
            <a:r>
              <a:rPr lang="en-US" altLang="zh-TW" dirty="0">
                <a:latin typeface="微軟正黑體" panose="020B0604030504040204" pitchFamily="34" charset="-120"/>
                <a:ea typeface="微軟正黑體" panose="020B0604030504040204" pitchFamily="34" charset="-120"/>
              </a:rPr>
              <a:t>TOR</a:t>
            </a:r>
            <a:r>
              <a:rPr lang="zh-TW" altLang="en-US" dirty="0">
                <a:latin typeface="微軟正黑體" panose="020B0604030504040204" pitchFamily="34" charset="-120"/>
                <a:ea typeface="微軟正黑體" panose="020B0604030504040204" pitchFamily="34" charset="-120"/>
              </a:rPr>
              <a:t>的那一刻開始。</a:t>
            </a:r>
          </a:p>
          <a:p>
            <a:pPr lvl="1"/>
            <a:r>
              <a:rPr lang="zh-TW" altLang="en-US" dirty="0">
                <a:latin typeface="微軟正黑體" panose="020B0604030504040204" pitchFamily="34" charset="-120"/>
                <a:ea typeface="微軟正黑體" panose="020B0604030504040204" pitchFamily="34" charset="-120"/>
              </a:rPr>
              <a:t>自我報告的信任 （</a:t>
            </a:r>
            <a:r>
              <a:rPr lang="en-US" altLang="zh-TW" dirty="0">
                <a:latin typeface="微軟正黑體" panose="020B0604030504040204" pitchFamily="34" charset="-120"/>
                <a:ea typeface="微軟正黑體" panose="020B0604030504040204" pitchFamily="34" charset="-120"/>
              </a:rPr>
              <a:t>ST</a:t>
            </a:r>
            <a:r>
              <a:rPr lang="zh-TW" altLang="en-US" dirty="0">
                <a:latin typeface="微軟正黑體" panose="020B0604030504040204" pitchFamily="34" charset="-120"/>
                <a:ea typeface="微軟正黑體" panose="020B0604030504040204" pitchFamily="34" charset="-120"/>
              </a:rPr>
              <a:t>）：定義為對自動化的感知信任等級。</a:t>
            </a: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7944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20" name="內容版面配置區 2">
            <a:extLst>
              <a:ext uri="{FF2B5EF4-FFF2-40B4-BE49-F238E27FC236}">
                <a16:creationId xmlns:a16="http://schemas.microsoft.com/office/drawing/2014/main" id="{4196C917-EC4C-49CE-8BF5-408E6639FA1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b="0" i="0" dirty="0">
                <a:solidFill>
                  <a:srgbClr val="333333"/>
                </a:solidFill>
                <a:effectLst/>
                <a:latin typeface="Georgia" panose="02040502050405020303" pitchFamily="18" charset="0"/>
              </a:rPr>
              <a:t>我們首先通過以下方式獲取了相應的數據：內部攝影機，結合機器人操作系統（</a:t>
            </a:r>
            <a:r>
              <a:rPr lang="en-US" altLang="zh-TW" b="0" i="0" dirty="0">
                <a:solidFill>
                  <a:srgbClr val="333333"/>
                </a:solidFill>
                <a:effectLst/>
                <a:latin typeface="Georgia" panose="02040502050405020303" pitchFamily="18" charset="0"/>
              </a:rPr>
              <a:t>ROS</a:t>
            </a:r>
            <a:r>
              <a:rPr lang="zh-TW" altLang="en-US" b="0" i="0" dirty="0">
                <a:solidFill>
                  <a:srgbClr val="333333"/>
                </a:solidFill>
                <a:effectLst/>
                <a:latin typeface="Georgia" panose="02040502050405020303" pitchFamily="18" charset="0"/>
              </a:rPr>
              <a:t>）和</a:t>
            </a:r>
            <a:r>
              <a:rPr lang="en-US" altLang="zh-TW" b="0" i="0" dirty="0" err="1">
                <a:solidFill>
                  <a:srgbClr val="333333"/>
                </a:solidFill>
                <a:effectLst/>
                <a:latin typeface="Georgia" panose="02040502050405020303" pitchFamily="18" charset="0"/>
              </a:rPr>
              <a:t>Openpilot</a:t>
            </a:r>
            <a:r>
              <a:rPr lang="zh-TW" altLang="en-US" b="0" i="0" dirty="0">
                <a:solidFill>
                  <a:srgbClr val="333333"/>
                </a:solidFill>
                <a:effectLst/>
                <a:latin typeface="Georgia" panose="02040502050405020303" pitchFamily="18" charset="0"/>
              </a:rPr>
              <a:t>的交叉結構，用於反應時間，並使用 </a:t>
            </a:r>
            <a:r>
              <a:rPr lang="en-US" altLang="zh-TW" b="0" i="0" dirty="0">
                <a:solidFill>
                  <a:srgbClr val="333333"/>
                </a:solidFill>
                <a:effectLst/>
                <a:latin typeface="Georgia" panose="02040502050405020303" pitchFamily="18" charset="0"/>
              </a:rPr>
              <a:t>View</a:t>
            </a:r>
            <a:r>
              <a:rPr lang="zh-TW" altLang="en-US" b="0" i="0" dirty="0">
                <a:solidFill>
                  <a:srgbClr val="333333"/>
                </a:solidFill>
                <a:effectLst/>
                <a:latin typeface="Georgia" panose="02040502050405020303" pitchFamily="18" charset="0"/>
              </a:rPr>
              <a:t> </a:t>
            </a:r>
            <a:r>
              <a:rPr lang="en-US" altLang="zh-TW" b="0" i="0" dirty="0">
                <a:solidFill>
                  <a:srgbClr val="333333"/>
                </a:solidFill>
                <a:effectLst/>
                <a:latin typeface="Georgia" panose="02040502050405020303" pitchFamily="18" charset="0"/>
              </a:rPr>
              <a:t>point</a:t>
            </a:r>
            <a:r>
              <a:rPr lang="zh-TW" altLang="en-US" b="0" i="0" dirty="0">
                <a:solidFill>
                  <a:srgbClr val="333333"/>
                </a:solidFill>
                <a:effectLst/>
                <a:latin typeface="Georgia" panose="02040502050405020303" pitchFamily="18" charset="0"/>
              </a:rPr>
              <a:t> </a:t>
            </a:r>
            <a:r>
              <a:rPr lang="en-US" altLang="zh-TW" b="0" i="0" dirty="0">
                <a:solidFill>
                  <a:srgbClr val="333333"/>
                </a:solidFill>
                <a:effectLst/>
                <a:latin typeface="Georgia" panose="02040502050405020303" pitchFamily="18" charset="0"/>
              </a:rPr>
              <a:t>system </a:t>
            </a:r>
            <a:r>
              <a:rPr lang="zh-TW" altLang="en-US" b="0" i="0" dirty="0">
                <a:solidFill>
                  <a:srgbClr val="333333"/>
                </a:solidFill>
                <a:effectLst/>
                <a:latin typeface="Georgia" panose="02040502050405020303" pitchFamily="18" charset="0"/>
              </a:rPr>
              <a:t>進行眼動追蹤。此外，通過一份任務後問卷，</a:t>
            </a:r>
            <a:r>
              <a:rPr lang="en-US" altLang="zh-TW" b="0" i="0" dirty="0">
                <a:solidFill>
                  <a:srgbClr val="333333"/>
                </a:solidFill>
                <a:effectLst/>
                <a:latin typeface="Georgia" panose="02040502050405020303" pitchFamily="18" charset="0"/>
              </a:rPr>
              <a:t>Likert</a:t>
            </a:r>
            <a:r>
              <a:rPr lang="zh-TW" altLang="en-US" b="0" i="0" dirty="0">
                <a:solidFill>
                  <a:srgbClr val="333333"/>
                </a:solidFill>
                <a:effectLst/>
                <a:latin typeface="Georgia" panose="02040502050405020303" pitchFamily="18" charset="0"/>
              </a:rPr>
              <a:t>量表從</a:t>
            </a:r>
            <a:r>
              <a:rPr lang="en-US" altLang="zh-TW" b="0" i="0" dirty="0">
                <a:solidFill>
                  <a:srgbClr val="333333"/>
                </a:solidFill>
                <a:effectLst/>
                <a:latin typeface="Georgia" panose="02040502050405020303" pitchFamily="18" charset="0"/>
              </a:rPr>
              <a:t>0</a:t>
            </a:r>
            <a:r>
              <a:rPr lang="zh-TW" altLang="en-US" b="0" i="0" dirty="0">
                <a:solidFill>
                  <a:srgbClr val="333333"/>
                </a:solidFill>
                <a:effectLst/>
                <a:latin typeface="Georgia" panose="02040502050405020303" pitchFamily="18" charset="0"/>
              </a:rPr>
              <a:t>到</a:t>
            </a:r>
            <a:r>
              <a:rPr lang="en-US" altLang="zh-TW" b="0" i="0" dirty="0">
                <a:solidFill>
                  <a:srgbClr val="333333"/>
                </a:solidFill>
                <a:effectLst/>
                <a:latin typeface="Georgia" panose="02040502050405020303" pitchFamily="18" charset="0"/>
              </a:rPr>
              <a:t>5</a:t>
            </a:r>
            <a:r>
              <a:rPr lang="zh-TW" altLang="en-US" b="0" i="0" dirty="0">
                <a:solidFill>
                  <a:srgbClr val="333333"/>
                </a:solidFill>
                <a:effectLst/>
                <a:latin typeface="Georgia" panose="02040502050405020303" pitchFamily="18" charset="0"/>
              </a:rPr>
              <a:t>（</a:t>
            </a:r>
            <a:r>
              <a:rPr lang="en-US" altLang="zh-TW" b="0" i="0" dirty="0">
                <a:solidFill>
                  <a:srgbClr val="333333"/>
                </a:solidFill>
                <a:effectLst/>
                <a:latin typeface="Georgia" panose="02040502050405020303" pitchFamily="18" charset="0"/>
              </a:rPr>
              <a:t>5</a:t>
            </a:r>
            <a:r>
              <a:rPr lang="zh-TW" altLang="en-US" b="0" i="0" dirty="0">
                <a:solidFill>
                  <a:srgbClr val="333333"/>
                </a:solidFill>
                <a:effectLst/>
                <a:latin typeface="Georgia" panose="02040502050405020303" pitchFamily="18" charset="0"/>
              </a:rPr>
              <a:t>是最高分）。</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33223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4039322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（表一）表明，從任務到道路的切換次數與執行的 </a:t>
            </a:r>
            <a:r>
              <a:rPr lang="en-US" altLang="zh-TW" dirty="0"/>
              <a:t>NDRT </a:t>
            </a:r>
            <a:r>
              <a:rPr lang="zh-TW" altLang="en-US" dirty="0"/>
              <a:t>之間存在統計學上的顯著差異。</a:t>
            </a:r>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5847E3BF-3E0C-48FA-9B66-0CF439ED96C8}"/>
              </a:ext>
            </a:extLst>
          </p:cNvPr>
          <p:cNvPicPr>
            <a:picLocks noChangeAspect="1"/>
          </p:cNvPicPr>
          <p:nvPr/>
        </p:nvPicPr>
        <p:blipFill>
          <a:blip r:embed="rId3"/>
          <a:stretch>
            <a:fillRect/>
          </a:stretch>
        </p:blipFill>
        <p:spPr>
          <a:xfrm>
            <a:off x="1240691" y="2325018"/>
            <a:ext cx="4405568" cy="2285309"/>
          </a:xfrm>
          <a:prstGeom prst="rect">
            <a:avLst/>
          </a:prstGeom>
        </p:spPr>
      </p:pic>
    </p:spTree>
    <p:extLst>
      <p:ext uri="{BB962C8B-B14F-4D97-AF65-F5344CB8AC3E}">
        <p14:creationId xmlns:p14="http://schemas.microsoft.com/office/powerpoint/2010/main" val="494122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表 </a:t>
            </a:r>
            <a:r>
              <a:rPr lang="en-US" altLang="zh-TW" dirty="0">
                <a:latin typeface="微軟正黑體" panose="020B0604030504040204" pitchFamily="34" charset="-120"/>
                <a:ea typeface="微軟正黑體" panose="020B0604030504040204" pitchFamily="34" charset="-120"/>
              </a:rPr>
              <a:t>II </a:t>
            </a:r>
            <a:r>
              <a:rPr lang="zh-TW" altLang="en-US" dirty="0">
                <a:latin typeface="微軟正黑體" panose="020B0604030504040204" pitchFamily="34" charset="-120"/>
                <a:ea typeface="微軟正黑體" panose="020B0604030504040204" pitchFamily="34" charset="-120"/>
              </a:rPr>
              <a:t>顯示了通過事後多重比較獲得的統計顯著性，以確定在應用 </a:t>
            </a:r>
            <a:r>
              <a:rPr lang="en-US" altLang="zh-TW" dirty="0">
                <a:latin typeface="微軟正黑體" panose="020B0604030504040204" pitchFamily="34" charset="-120"/>
                <a:ea typeface="微軟正黑體" panose="020B0604030504040204" pitchFamily="34" charset="-120"/>
              </a:rPr>
              <a:t>Bonferroni </a:t>
            </a:r>
            <a:r>
              <a:rPr lang="zh-TW" altLang="en-US" dirty="0">
                <a:latin typeface="微軟正黑體" panose="020B0604030504040204" pitchFamily="34" charset="-120"/>
                <a:ea typeface="微軟正黑體" panose="020B0604030504040204" pitchFamily="34" charset="-120"/>
              </a:rPr>
              <a:t>檢驗後的總體平均值是否不同。</a:t>
            </a:r>
          </a:p>
        </p:txBody>
      </p:sp>
      <p:pic>
        <p:nvPicPr>
          <p:cNvPr id="22" name="圖片 21">
            <a:extLst>
              <a:ext uri="{FF2B5EF4-FFF2-40B4-BE49-F238E27FC236}">
                <a16:creationId xmlns:a16="http://schemas.microsoft.com/office/drawing/2014/main" id="{44117239-9ECA-4F44-87FA-5538EC493592}"/>
              </a:ext>
            </a:extLst>
          </p:cNvPr>
          <p:cNvPicPr>
            <a:picLocks noChangeAspect="1"/>
          </p:cNvPicPr>
          <p:nvPr/>
        </p:nvPicPr>
        <p:blipFill rotWithShape="1">
          <a:blip r:embed="rId3"/>
          <a:srcRect t="20029"/>
          <a:stretch/>
        </p:blipFill>
        <p:spPr>
          <a:xfrm>
            <a:off x="1408635" y="2371889"/>
            <a:ext cx="6675521" cy="2710402"/>
          </a:xfrm>
          <a:prstGeom prst="rect">
            <a:avLst/>
          </a:prstGeom>
        </p:spPr>
      </p:pic>
      <p:sp>
        <p:nvSpPr>
          <p:cNvPr id="4" name="文字方塊 3">
            <a:extLst>
              <a:ext uri="{FF2B5EF4-FFF2-40B4-BE49-F238E27FC236}">
                <a16:creationId xmlns:a16="http://schemas.microsoft.com/office/drawing/2014/main" id="{82EE7F5D-83B7-4190-90D7-BDBD7D5B2D6A}"/>
              </a:ext>
            </a:extLst>
          </p:cNvPr>
          <p:cNvSpPr txBox="1"/>
          <p:nvPr/>
        </p:nvSpPr>
        <p:spPr>
          <a:xfrm>
            <a:off x="284998" y="2735869"/>
            <a:ext cx="1375157" cy="307777"/>
          </a:xfrm>
          <a:prstGeom prst="rect">
            <a:avLst/>
          </a:prstGeom>
          <a:noFill/>
        </p:spPr>
        <p:txBody>
          <a:bodyPr wrap="square" rtlCol="0">
            <a:spAutoFit/>
          </a:bodyPr>
          <a:lstStyle/>
          <a:p>
            <a:r>
              <a:rPr lang="zh-TW" altLang="en-US" dirty="0"/>
              <a:t>敘述性統計</a:t>
            </a:r>
          </a:p>
        </p:txBody>
      </p:sp>
      <p:sp>
        <p:nvSpPr>
          <p:cNvPr id="25" name="文字方塊 24">
            <a:extLst>
              <a:ext uri="{FF2B5EF4-FFF2-40B4-BE49-F238E27FC236}">
                <a16:creationId xmlns:a16="http://schemas.microsoft.com/office/drawing/2014/main" id="{84082038-7921-44D3-8572-5F25119B38C4}"/>
              </a:ext>
            </a:extLst>
          </p:cNvPr>
          <p:cNvSpPr txBox="1"/>
          <p:nvPr/>
        </p:nvSpPr>
        <p:spPr>
          <a:xfrm>
            <a:off x="316771" y="3482412"/>
            <a:ext cx="1375157" cy="523220"/>
          </a:xfrm>
          <a:prstGeom prst="rect">
            <a:avLst/>
          </a:prstGeom>
          <a:noFill/>
        </p:spPr>
        <p:txBody>
          <a:bodyPr wrap="square" rtlCol="0">
            <a:spAutoFit/>
          </a:bodyPr>
          <a:lstStyle/>
          <a:p>
            <a:r>
              <a:rPr lang="zh-TW" altLang="en-US" dirty="0"/>
              <a:t>事後檢定</a:t>
            </a:r>
            <a:endParaRPr lang="en-US" altLang="zh-TW" dirty="0"/>
          </a:p>
          <a:p>
            <a:r>
              <a:rPr lang="en-US" altLang="zh-TW" dirty="0"/>
              <a:t>(</a:t>
            </a:r>
            <a:r>
              <a:rPr lang="zh-TW" altLang="en-US" dirty="0"/>
              <a:t>時速</a:t>
            </a:r>
            <a:r>
              <a:rPr lang="en-US" altLang="zh-TW" dirty="0"/>
              <a:t>30)</a:t>
            </a:r>
            <a:endParaRPr lang="zh-TW" altLang="en-US" dirty="0"/>
          </a:p>
        </p:txBody>
      </p:sp>
      <p:sp>
        <p:nvSpPr>
          <p:cNvPr id="26" name="文字方塊 25">
            <a:extLst>
              <a:ext uri="{FF2B5EF4-FFF2-40B4-BE49-F238E27FC236}">
                <a16:creationId xmlns:a16="http://schemas.microsoft.com/office/drawing/2014/main" id="{64DD7C66-44FA-4CAD-8EDB-43FC40B0B2A3}"/>
              </a:ext>
            </a:extLst>
          </p:cNvPr>
          <p:cNvSpPr txBox="1"/>
          <p:nvPr/>
        </p:nvSpPr>
        <p:spPr>
          <a:xfrm>
            <a:off x="290897" y="4312254"/>
            <a:ext cx="1375157" cy="523220"/>
          </a:xfrm>
          <a:prstGeom prst="rect">
            <a:avLst/>
          </a:prstGeom>
          <a:noFill/>
        </p:spPr>
        <p:txBody>
          <a:bodyPr wrap="square" rtlCol="0">
            <a:spAutoFit/>
          </a:bodyPr>
          <a:lstStyle/>
          <a:p>
            <a:r>
              <a:rPr lang="zh-TW" altLang="en-US" dirty="0"/>
              <a:t>事後檢定</a:t>
            </a:r>
            <a:endParaRPr lang="en-US" altLang="zh-TW" dirty="0"/>
          </a:p>
          <a:p>
            <a:r>
              <a:rPr lang="en-US" altLang="zh-TW" dirty="0"/>
              <a:t>(</a:t>
            </a:r>
            <a:r>
              <a:rPr lang="zh-TW" altLang="en-US" dirty="0"/>
              <a:t>時速</a:t>
            </a:r>
            <a:r>
              <a:rPr lang="en-US" altLang="zh-TW" dirty="0"/>
              <a:t>50)</a:t>
            </a:r>
            <a:endParaRPr lang="zh-TW" altLang="en-US" dirty="0"/>
          </a:p>
        </p:txBody>
      </p:sp>
    </p:spTree>
    <p:extLst>
      <p:ext uri="{BB962C8B-B14F-4D97-AF65-F5344CB8AC3E}">
        <p14:creationId xmlns:p14="http://schemas.microsoft.com/office/powerpoint/2010/main" val="1675555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表 </a:t>
            </a:r>
            <a:r>
              <a:rPr lang="en-US" altLang="zh-TW" dirty="0">
                <a:latin typeface="微軟正黑體" panose="020B0604030504040204" pitchFamily="34" charset="-120"/>
                <a:ea typeface="微軟正黑體" panose="020B0604030504040204" pitchFamily="34" charset="-120"/>
              </a:rPr>
              <a:t>III </a:t>
            </a:r>
            <a:r>
              <a:rPr lang="zh-TW" altLang="en-US" dirty="0">
                <a:latin typeface="微軟正黑體" panose="020B0604030504040204" pitchFamily="34" charset="-120"/>
                <a:ea typeface="微軟正黑體" panose="020B0604030504040204" pitchFamily="34" charset="-120"/>
              </a:rPr>
              <a:t>顯示了依變項和每個次要任務的速度之間的統計關係。</a:t>
            </a:r>
          </a:p>
        </p:txBody>
      </p:sp>
      <p:pic>
        <p:nvPicPr>
          <p:cNvPr id="21" name="圖片 20">
            <a:extLst>
              <a:ext uri="{FF2B5EF4-FFF2-40B4-BE49-F238E27FC236}">
                <a16:creationId xmlns:a16="http://schemas.microsoft.com/office/drawing/2014/main" id="{51EED042-46D6-402D-B152-39EB55AAA486}"/>
              </a:ext>
            </a:extLst>
          </p:cNvPr>
          <p:cNvPicPr>
            <a:picLocks noChangeAspect="1"/>
          </p:cNvPicPr>
          <p:nvPr/>
        </p:nvPicPr>
        <p:blipFill>
          <a:blip r:embed="rId3"/>
          <a:stretch>
            <a:fillRect/>
          </a:stretch>
        </p:blipFill>
        <p:spPr>
          <a:xfrm>
            <a:off x="387310" y="2330596"/>
            <a:ext cx="8147855" cy="1934501"/>
          </a:xfrm>
          <a:prstGeom prst="rect">
            <a:avLst/>
          </a:prstGeom>
        </p:spPr>
      </p:pic>
    </p:spTree>
    <p:extLst>
      <p:ext uri="{BB962C8B-B14F-4D97-AF65-F5344CB8AC3E}">
        <p14:creationId xmlns:p14="http://schemas.microsoft.com/office/powerpoint/2010/main" val="1690929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a:latin typeface="微軟正黑體" panose="020B0604030504040204" pitchFamily="34" charset="-120"/>
                <a:ea typeface="微軟正黑體" panose="020B0604030504040204" pitchFamily="34" charset="-120"/>
              </a:rPr>
              <a:t>表 </a:t>
            </a:r>
            <a:r>
              <a:rPr lang="en-US" altLang="zh-TW">
                <a:latin typeface="微軟正黑體" panose="020B0604030504040204" pitchFamily="34" charset="-120"/>
                <a:ea typeface="微軟正黑體" panose="020B0604030504040204" pitchFamily="34" charset="-120"/>
              </a:rPr>
              <a:t>IV </a:t>
            </a:r>
            <a:r>
              <a:rPr lang="zh-TW" altLang="en-US">
                <a:latin typeface="微軟正黑體" panose="020B0604030504040204" pitchFamily="34" charset="-120"/>
                <a:ea typeface="微軟正黑體" panose="020B0604030504040204" pitchFamily="34" charset="-120"/>
              </a:rPr>
              <a:t>報告了關於在 </a:t>
            </a:r>
            <a:r>
              <a:rPr lang="en-US" altLang="zh-TW">
                <a:latin typeface="微軟正黑體" panose="020B0604030504040204" pitchFamily="34" charset="-120"/>
                <a:ea typeface="微軟正黑體" panose="020B0604030504040204" pitchFamily="34" charset="-120"/>
              </a:rPr>
              <a:t>30 </a:t>
            </a:r>
            <a:r>
              <a:rPr lang="zh-TW" altLang="en-US">
                <a:latin typeface="微軟正黑體" panose="020B0604030504040204" pitchFamily="34" charset="-120"/>
                <a:ea typeface="微軟正黑體" panose="020B0604030504040204" pitchFamily="34" charset="-120"/>
              </a:rPr>
              <a:t>公里</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小時和 </a:t>
            </a:r>
            <a:r>
              <a:rPr lang="en-US" altLang="zh-TW">
                <a:latin typeface="微軟正黑體" panose="020B0604030504040204" pitchFamily="34" charset="-120"/>
                <a:ea typeface="微軟正黑體" panose="020B0604030504040204" pitchFamily="34" charset="-120"/>
              </a:rPr>
              <a:t>50 </a:t>
            </a:r>
            <a:r>
              <a:rPr lang="zh-TW" altLang="en-US">
                <a:latin typeface="微軟正黑體" panose="020B0604030504040204" pitchFamily="34" charset="-120"/>
                <a:ea typeface="微軟正黑體" panose="020B0604030504040204" pitchFamily="34" charset="-120"/>
              </a:rPr>
              <a:t>公里</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小時以及 </a:t>
            </a:r>
            <a:r>
              <a:rPr lang="en-US" altLang="zh-TW">
                <a:latin typeface="微軟正黑體" panose="020B0604030504040204" pitchFamily="34" charset="-120"/>
                <a:ea typeface="微軟正黑體" panose="020B0604030504040204" pitchFamily="34" charset="-120"/>
              </a:rPr>
              <a:t>NDRT </a:t>
            </a:r>
            <a:r>
              <a:rPr lang="zh-TW" altLang="en-US">
                <a:latin typeface="微軟正黑體" panose="020B0604030504040204" pitchFamily="34" charset="-120"/>
                <a:ea typeface="微軟正黑體" panose="020B0604030504040204" pitchFamily="34" charset="-120"/>
              </a:rPr>
              <a:t>執行期間對自動化系統的信任度的自我報告值的分析。</a:t>
            </a:r>
            <a:endParaRPr lang="zh-TW" altLang="en-US"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736E52BE-3818-4E65-83EA-5A9C86837DF7}"/>
              </a:ext>
            </a:extLst>
          </p:cNvPr>
          <p:cNvPicPr>
            <a:picLocks noChangeAspect="1"/>
          </p:cNvPicPr>
          <p:nvPr/>
        </p:nvPicPr>
        <p:blipFill>
          <a:blip r:embed="rId3"/>
          <a:stretch>
            <a:fillRect/>
          </a:stretch>
        </p:blipFill>
        <p:spPr>
          <a:xfrm>
            <a:off x="-38600" y="2308872"/>
            <a:ext cx="9144000" cy="2740221"/>
          </a:xfrm>
          <a:prstGeom prst="rect">
            <a:avLst/>
          </a:prstGeom>
        </p:spPr>
      </p:pic>
      <p:sp>
        <p:nvSpPr>
          <p:cNvPr id="5" name="矩形 4">
            <a:extLst>
              <a:ext uri="{FF2B5EF4-FFF2-40B4-BE49-F238E27FC236}">
                <a16:creationId xmlns:a16="http://schemas.microsoft.com/office/drawing/2014/main" id="{CC252C04-C1BA-498B-8528-0DB231431E3D}"/>
              </a:ext>
            </a:extLst>
          </p:cNvPr>
          <p:cNvSpPr/>
          <p:nvPr/>
        </p:nvSpPr>
        <p:spPr>
          <a:xfrm>
            <a:off x="3429000" y="3124200"/>
            <a:ext cx="1371599" cy="579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E74DA0BF-C8DF-4463-9DE8-0C9FE217CB27}"/>
              </a:ext>
            </a:extLst>
          </p:cNvPr>
          <p:cNvSpPr/>
          <p:nvPr/>
        </p:nvSpPr>
        <p:spPr>
          <a:xfrm>
            <a:off x="602725" y="3872957"/>
            <a:ext cx="4197874" cy="579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68986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3935566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當沒有執行次要任務時，對 </a:t>
            </a:r>
            <a:r>
              <a:rPr lang="en-US" altLang="zh-TW" dirty="0"/>
              <a:t>TOR </a:t>
            </a:r>
            <a:r>
              <a:rPr lang="zh-TW" altLang="en-US" dirty="0"/>
              <a:t>的反應時間更快。</a:t>
            </a:r>
            <a:endParaRPr lang="en-US" altLang="zh-TW" dirty="0"/>
          </a:p>
          <a:p>
            <a:r>
              <a:rPr lang="zh-TW" altLang="en-US" dirty="0"/>
              <a:t>高速時反應時間也更短。這可能是由於在更高的速度下增加的風險感知，這反映在當車輛更快時參與者更關注道路。</a:t>
            </a:r>
            <a:endParaRPr lang="en-US" altLang="zh-TW" dirty="0"/>
          </a:p>
          <a:p>
            <a:r>
              <a:rPr lang="zh-TW" altLang="en-US" dirty="0"/>
              <a:t>車輛速度和執行的次要任務都會影響駕駛員行為。</a:t>
            </a:r>
            <a:endParaRPr lang="en-US" altLang="zh-TW" dirty="0"/>
          </a:p>
          <a:p>
            <a:r>
              <a:rPr lang="zh-TW" altLang="en-US" dirty="0"/>
              <a:t>車輛速度對自動化系統的信任和信心水平沒有影響。</a:t>
            </a:r>
            <a:endParaRPr lang="en-US" altLang="zh-TW" dirty="0"/>
          </a:p>
          <a:p>
            <a:r>
              <a:rPr lang="zh-TW" altLang="en-US" b="0" i="0" dirty="0">
                <a:solidFill>
                  <a:srgbClr val="333333"/>
                </a:solidFill>
                <a:effectLst/>
                <a:latin typeface="Georgia" panose="02040502050405020303" pitchFamily="18" charset="0"/>
              </a:rPr>
              <a:t>車輛</a:t>
            </a:r>
            <a:r>
              <a:rPr lang="en-US" altLang="zh-TW" b="0" i="0" dirty="0">
                <a:solidFill>
                  <a:srgbClr val="333333"/>
                </a:solidFill>
                <a:effectLst/>
                <a:latin typeface="Georgia" panose="02040502050405020303" pitchFamily="18" charset="0"/>
              </a:rPr>
              <a:t>/</a:t>
            </a:r>
            <a:r>
              <a:rPr lang="zh-TW" altLang="en-US" b="0" i="0" dirty="0">
                <a:solidFill>
                  <a:srgbClr val="333333"/>
                </a:solidFill>
                <a:effectLst/>
                <a:latin typeface="Georgia" panose="02040502050405020303" pitchFamily="18" charset="0"/>
              </a:rPr>
              <a:t>駕駛速度和次要任務的類型都會影響駕駛員的行為，從而影響道路安全以及使用者對自動化的信任。</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6512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2100" dirty="0">
                <a:latin typeface="微軟正黑體" panose="020B0604030504040204" pitchFamily="34" charset="-120"/>
                <a:ea typeface="微軟正黑體" panose="020B0604030504040204" pitchFamily="34" charset="-120"/>
              </a:rPr>
              <a:t>能夠執行一定自動化駕駛動態任務 </a:t>
            </a:r>
            <a:r>
              <a:rPr lang="en-US" altLang="zh-TW" sz="2100" dirty="0">
                <a:latin typeface="微軟正黑體" panose="020B0604030504040204" pitchFamily="34" charset="-120"/>
                <a:ea typeface="微軟正黑體" panose="020B0604030504040204" pitchFamily="34" charset="-120"/>
              </a:rPr>
              <a:t>(Driving Dynamic</a:t>
            </a:r>
            <a:r>
              <a:rPr lang="zh-TW" altLang="en-US" sz="2100" dirty="0">
                <a:latin typeface="微軟正黑體" panose="020B0604030504040204" pitchFamily="34" charset="-120"/>
                <a:ea typeface="微軟正黑體" panose="020B0604030504040204" pitchFamily="34" charset="-120"/>
              </a:rPr>
              <a:t> </a:t>
            </a:r>
            <a:r>
              <a:rPr lang="en-US" altLang="zh-TW" sz="2100" dirty="0">
                <a:latin typeface="微軟正黑體" panose="020B0604030504040204" pitchFamily="34" charset="-120"/>
                <a:ea typeface="微軟正黑體" panose="020B0604030504040204" pitchFamily="34" charset="-120"/>
              </a:rPr>
              <a:t>Task, DDT) </a:t>
            </a:r>
            <a:r>
              <a:rPr lang="zh-TW" altLang="en-US" sz="2100" dirty="0">
                <a:latin typeface="微軟正黑體" panose="020B0604030504040204" pitchFamily="34" charset="-120"/>
                <a:ea typeface="微軟正黑體" panose="020B0604030504040204" pitchFamily="34" charset="-120"/>
              </a:rPr>
              <a:t>的車輛已經上市，以減少人為乾預並提高道路安全</a:t>
            </a:r>
            <a:r>
              <a:rPr lang="en-US" altLang="zh-TW" sz="2100" dirty="0">
                <a:latin typeface="微軟正黑體" panose="020B0604030504040204" pitchFamily="34" charset="-120"/>
                <a:ea typeface="微軟正黑體" panose="020B0604030504040204" pitchFamily="34" charset="-120"/>
              </a:rPr>
              <a:t>(</a:t>
            </a:r>
            <a:r>
              <a:rPr lang="fr-FR" altLang="zh-TW" sz="2100" dirty="0">
                <a:latin typeface="微軟正黑體" panose="020B0604030504040204" pitchFamily="34" charset="-120"/>
                <a:ea typeface="微軟正黑體" panose="020B0604030504040204" pitchFamily="34" charset="-120"/>
              </a:rPr>
              <a:t>Olaverri-Monreal</a:t>
            </a:r>
            <a:r>
              <a:rPr lang="zh-TW" altLang="en-US" sz="2100" dirty="0">
                <a:latin typeface="微軟正黑體" panose="020B0604030504040204" pitchFamily="34" charset="-120"/>
                <a:ea typeface="微軟正黑體" panose="020B0604030504040204" pitchFamily="34" charset="-120"/>
              </a:rPr>
              <a:t> </a:t>
            </a:r>
            <a:r>
              <a:rPr lang="en-US" altLang="zh-TW" sz="2100" dirty="0">
                <a:latin typeface="微軟正黑體" panose="020B0604030504040204" pitchFamily="34" charset="-120"/>
                <a:ea typeface="微軟正黑體" panose="020B0604030504040204" pitchFamily="34" charset="-120"/>
              </a:rPr>
              <a:t>&amp;</a:t>
            </a:r>
            <a:r>
              <a:rPr lang="zh-TW" altLang="en-US" sz="2100" dirty="0">
                <a:latin typeface="微軟正黑體" panose="020B0604030504040204" pitchFamily="34" charset="-120"/>
                <a:ea typeface="微軟正黑體" panose="020B0604030504040204" pitchFamily="34" charset="-120"/>
              </a:rPr>
              <a:t> </a:t>
            </a:r>
            <a:r>
              <a:rPr lang="fr-FR" altLang="zh-TW" sz="2100" dirty="0">
                <a:latin typeface="微軟正黑體" panose="020B0604030504040204" pitchFamily="34" charset="-120"/>
                <a:ea typeface="微軟正黑體" panose="020B0604030504040204" pitchFamily="34" charset="-120"/>
              </a:rPr>
              <a:t>Jizba,</a:t>
            </a:r>
            <a:r>
              <a:rPr lang="zh-TW" altLang="en-US" sz="2100" dirty="0">
                <a:latin typeface="微軟正黑體" panose="020B0604030504040204" pitchFamily="34" charset="-120"/>
                <a:ea typeface="微軟正黑體" panose="020B0604030504040204" pitchFamily="34" charset="-120"/>
              </a:rPr>
              <a:t> </a:t>
            </a:r>
            <a:r>
              <a:rPr lang="en-US" altLang="zh-TW" sz="2100" dirty="0">
                <a:latin typeface="微軟正黑體" panose="020B0604030504040204" pitchFamily="34" charset="-120"/>
                <a:ea typeface="微軟正黑體" panose="020B0604030504040204" pitchFamily="34" charset="-120"/>
              </a:rPr>
              <a:t>2016)</a:t>
            </a:r>
            <a:r>
              <a:rPr lang="zh-TW" altLang="en-US" sz="2100" dirty="0">
                <a:latin typeface="微軟正黑體" panose="020B0604030504040204" pitchFamily="34" charset="-120"/>
                <a:ea typeface="微軟正黑體" panose="020B0604030504040204" pitchFamily="34" charset="-120"/>
              </a:rPr>
              <a:t>。</a:t>
            </a:r>
            <a:endParaRPr lang="en-US" altLang="zh-TW" sz="2100" dirty="0">
              <a:latin typeface="微軟正黑體" panose="020B0604030504040204" pitchFamily="34" charset="-120"/>
              <a:ea typeface="微軟正黑體" panose="020B0604030504040204" pitchFamily="34" charset="-120"/>
            </a:endParaRPr>
          </a:p>
          <a:p>
            <a:r>
              <a:rPr lang="zh-TW" altLang="en-US" sz="2100" dirty="0">
                <a:latin typeface="微軟正黑體" panose="020B0604030504040204" pitchFamily="34" charset="-120"/>
                <a:ea typeface="微軟正黑體" panose="020B0604030504040204" pitchFamily="34" charset="-120"/>
              </a:rPr>
              <a:t>車輛的自動化能會導致駕駛的情境感知能力降低 </a:t>
            </a:r>
            <a:r>
              <a:rPr lang="en-US" altLang="zh-TW" sz="2100" dirty="0">
                <a:latin typeface="微軟正黑體" panose="020B0604030504040204" pitchFamily="34" charset="-120"/>
                <a:ea typeface="微軟正黑體" panose="020B0604030504040204" pitchFamily="34" charset="-120"/>
              </a:rPr>
              <a:t>(O</a:t>
            </a:r>
            <a:r>
              <a:rPr lang="fr-FR" altLang="zh-TW" sz="2100" dirty="0">
                <a:latin typeface="微軟正黑體" panose="020B0604030504040204" pitchFamily="34" charset="-120"/>
                <a:ea typeface="微軟正黑體" panose="020B0604030504040204" pitchFamily="34" charset="-120"/>
              </a:rPr>
              <a:t>laverri-Monreal, 2016, 2017</a:t>
            </a:r>
            <a:r>
              <a:rPr lang="en-US" altLang="zh-TW" sz="2100" dirty="0">
                <a:latin typeface="微軟正黑體" panose="020B0604030504040204" pitchFamily="34" charset="-120"/>
                <a:ea typeface="微軟正黑體" panose="020B0604030504040204" pitchFamily="34" charset="-120"/>
              </a:rPr>
              <a:t>)</a:t>
            </a:r>
            <a:r>
              <a:rPr lang="zh-TW" altLang="en-US" sz="2100" dirty="0">
                <a:latin typeface="微軟正黑體" panose="020B0604030504040204" pitchFamily="34" charset="-120"/>
                <a:ea typeface="微軟正黑體" panose="020B0604030504040204" pitchFamily="34" charset="-120"/>
              </a:rPr>
              <a:t>，允許執行與駕駛無關的任務 </a:t>
            </a:r>
            <a:r>
              <a:rPr lang="en-US" altLang="zh-TW" sz="2100" dirty="0">
                <a:latin typeface="微軟正黑體" panose="020B0604030504040204" pitchFamily="34" charset="-120"/>
                <a:ea typeface="微軟正黑體" panose="020B0604030504040204" pitchFamily="34" charset="-120"/>
              </a:rPr>
              <a:t>(NDRT)</a:t>
            </a:r>
            <a:r>
              <a:rPr lang="zh-TW" altLang="en-US" sz="2100" dirty="0">
                <a:latin typeface="微軟正黑體" panose="020B0604030504040204" pitchFamily="34" charset="-120"/>
                <a:ea typeface="微軟正黑體" panose="020B0604030504040204" pitchFamily="34" charset="-120"/>
              </a:rPr>
              <a:t>之下後導致更嚴的後果。</a:t>
            </a:r>
            <a:endParaRPr lang="en-US" altLang="zh-TW" sz="2100" dirty="0">
              <a:latin typeface="微軟正黑體" panose="020B0604030504040204" pitchFamily="34" charset="-120"/>
              <a:ea typeface="微軟正黑體" panose="020B0604030504040204" pitchFamily="34" charset="-120"/>
            </a:endParaRPr>
          </a:p>
          <a:p>
            <a:pPr algn="l"/>
            <a:r>
              <a:rPr lang="zh-TW" altLang="en-US" sz="2100" dirty="0">
                <a:latin typeface="微軟正黑體" panose="020B0604030504040204" pitchFamily="34" charset="-120"/>
                <a:ea typeface="微軟正黑體" panose="020B0604030504040204" pitchFamily="34" charset="-120"/>
              </a:rPr>
              <a:t>自動化系統還不能對道路上可能發生的所有情況做出反應</a:t>
            </a:r>
            <a:r>
              <a:rPr lang="en-US" altLang="zh-TW" sz="2100" dirty="0">
                <a:latin typeface="微軟正黑體" panose="020B0604030504040204" pitchFamily="34" charset="-120"/>
                <a:ea typeface="微軟正黑體" panose="020B0604030504040204" pitchFamily="34" charset="-120"/>
              </a:rPr>
              <a:t>(</a:t>
            </a:r>
            <a:r>
              <a:rPr lang="fr-FR" altLang="zh-TW" sz="2100" dirty="0">
                <a:latin typeface="微軟正黑體" panose="020B0604030504040204" pitchFamily="34" charset="-120"/>
                <a:ea typeface="微軟正黑體" panose="020B0604030504040204" pitchFamily="34" charset="-120"/>
              </a:rPr>
              <a:t>Morales-Alvarez et al., 2020; </a:t>
            </a:r>
            <a:r>
              <a:rPr lang="en-US" altLang="zh-TW" sz="2100" dirty="0">
                <a:latin typeface="微軟正黑體" panose="020B0604030504040204" pitchFamily="34" charset="-120"/>
                <a:ea typeface="微軟正黑體" panose="020B0604030504040204" pitchFamily="34" charset="-120"/>
              </a:rPr>
              <a:t>National Transportation Safety Board Office of Safety </a:t>
            </a:r>
            <a:r>
              <a:rPr lang="fr-FR" altLang="zh-TW" sz="2100" dirty="0">
                <a:latin typeface="微軟正黑體" panose="020B0604030504040204" pitchFamily="34" charset="-120"/>
                <a:ea typeface="微軟正黑體" panose="020B0604030504040204" pitchFamily="34" charset="-120"/>
              </a:rPr>
              <a:t>Recommendations and Communications, 2020) </a:t>
            </a:r>
            <a:r>
              <a:rPr lang="zh-TW" altLang="en-US" sz="2100" dirty="0">
                <a:latin typeface="微軟正黑體" panose="020B0604030504040204" pitchFamily="34" charset="-120"/>
                <a:ea typeface="微軟正黑體" panose="020B0604030504040204" pitchFamily="34" charset="-120"/>
              </a:rPr>
              <a:t>，因此需要在恢復手動控制時監控駕駛員的行為 </a:t>
            </a:r>
            <a:r>
              <a:rPr lang="en-US" altLang="zh-TW" sz="2100" dirty="0">
                <a:latin typeface="微軟正黑體" panose="020B0604030504040204" pitchFamily="34" charset="-120"/>
                <a:ea typeface="微軟正黑體" panose="020B0604030504040204" pitchFamily="34" charset="-120"/>
              </a:rPr>
              <a:t>(O</a:t>
            </a:r>
            <a:r>
              <a:rPr lang="fr-FR" altLang="zh-TW" sz="2100" dirty="0">
                <a:latin typeface="微軟正黑體" panose="020B0604030504040204" pitchFamily="34" charset="-120"/>
                <a:ea typeface="微軟正黑體" panose="020B0604030504040204" pitchFamily="34" charset="-120"/>
              </a:rPr>
              <a:t>laverri-Monreal , 2020)</a:t>
            </a:r>
            <a:r>
              <a:rPr lang="zh-TW" altLang="en-US" sz="2100" dirty="0">
                <a:latin typeface="微軟正黑體" panose="020B0604030504040204" pitchFamily="34" charset="-120"/>
                <a:ea typeface="微軟正黑體" panose="020B0604030504040204" pitchFamily="34" charset="-120"/>
              </a:rPr>
              <a:t>。</a:t>
            </a:r>
            <a:endParaRPr lang="en-US" altLang="zh-TW" sz="21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299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2100" dirty="0">
                <a:latin typeface="微軟正黑體" panose="020B0604030504040204" pitchFamily="34" charset="-120"/>
                <a:ea typeface="微軟正黑體" panose="020B0604030504040204" pitchFamily="34" charset="-120"/>
              </a:rPr>
              <a:t>當系統超出其操作設計域 </a:t>
            </a:r>
            <a:r>
              <a:rPr lang="en-US" altLang="zh-TW" sz="2100" dirty="0">
                <a:latin typeface="微軟正黑體" panose="020B0604030504040204" pitchFamily="34" charset="-120"/>
                <a:ea typeface="微軟正黑體" panose="020B0604030504040204" pitchFamily="34" charset="-120"/>
              </a:rPr>
              <a:t>(ODD) </a:t>
            </a:r>
            <a:r>
              <a:rPr lang="zh-TW" altLang="en-US" sz="2100" dirty="0">
                <a:latin typeface="微軟正黑體" panose="020B0604030504040204" pitchFamily="34" charset="-120"/>
                <a:ea typeface="微軟正黑體" panose="020B0604030504040204" pitchFamily="34" charset="-120"/>
              </a:rPr>
              <a:t>或出現緊急情況時在這種情況下，車輛會發出接管請求 </a:t>
            </a:r>
            <a:r>
              <a:rPr lang="en-US" altLang="zh-TW" sz="2100" dirty="0">
                <a:latin typeface="微軟正黑體" panose="020B0604030504040204" pitchFamily="34" charset="-120"/>
                <a:ea typeface="微軟正黑體" panose="020B0604030504040204" pitchFamily="34" charset="-120"/>
              </a:rPr>
              <a:t>(TOR)</a:t>
            </a:r>
            <a:r>
              <a:rPr lang="zh-TW" altLang="en-US" sz="2100" dirty="0">
                <a:latin typeface="微軟正黑體" panose="020B0604030504040204" pitchFamily="34" charset="-120"/>
                <a:ea typeface="微軟正黑體" panose="020B0604030504040204" pitchFamily="34" charset="-120"/>
              </a:rPr>
              <a:t>，向駕駛員指示他們必須控制車輛。</a:t>
            </a:r>
            <a:endParaRPr lang="en-US" altLang="zh-TW" sz="2100"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駕駛員必須了解道路狀況才能安全地收回對車輛的控制權。如果駕駛員參與 </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，則這種情境意識會降低，因為多項任務會影響駕駛員的注意力並增加認知負荷</a:t>
            </a:r>
            <a:r>
              <a:rPr lang="en-US" altLang="zh-TW" dirty="0">
                <a:latin typeface="微軟正黑體" panose="020B0604030504040204" pitchFamily="34" charset="-120"/>
                <a:ea typeface="微軟正黑體" panose="020B0604030504040204" pitchFamily="34" charset="-120"/>
              </a:rPr>
              <a:t>(</a:t>
            </a:r>
            <a:r>
              <a:rPr lang="fr-FR" altLang="zh-TW" sz="1800" b="0" i="0" u="none" strike="noStrike" baseline="0" dirty="0">
                <a:latin typeface="微軟正黑體" panose="020B0604030504040204" pitchFamily="34" charset="-120"/>
                <a:ea typeface="微軟正黑體" panose="020B0604030504040204" pitchFamily="34" charset="-120"/>
              </a:rPr>
              <a:t>Ruscio et al., 2017; Blatt &amp; Ford, 1994)</a:t>
            </a:r>
            <a:r>
              <a:rPr lang="zh-TW" altLang="en-US" sz="1800" b="0" i="0" u="none" strike="noStrike" baseline="0"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4497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0" name="內容版面配置區 2">
            <a:extLst>
              <a:ext uri="{FF2B5EF4-FFF2-40B4-BE49-F238E27FC236}">
                <a16:creationId xmlns:a16="http://schemas.microsoft.com/office/drawing/2014/main" id="{AB9576E2-94E6-41A9-9F7B-B99C987965A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b="1" dirty="0">
                <a:latin typeface="微軟正黑體" panose="020B0604030504040204" pitchFamily="34" charset="-120"/>
                <a:ea typeface="微軟正黑體" panose="020B0604030504040204" pitchFamily="34" charset="-120"/>
              </a:rPr>
              <a:t>次要任務 </a:t>
            </a:r>
            <a:r>
              <a:rPr lang="en-US" altLang="zh-TW" b="1" dirty="0">
                <a:latin typeface="微軟正黑體" panose="020B0604030504040204" pitchFamily="34" charset="-120"/>
                <a:ea typeface="微軟正黑體" panose="020B0604030504040204" pitchFamily="34" charset="-120"/>
              </a:rPr>
              <a:t>(NDRT) </a:t>
            </a:r>
            <a:r>
              <a:rPr lang="zh-TW" altLang="en-US" b="1" dirty="0">
                <a:latin typeface="微軟正黑體" panose="020B0604030504040204" pitchFamily="34" charset="-120"/>
                <a:ea typeface="微軟正黑體" panose="020B0604030504040204" pitchFamily="34" charset="-120"/>
              </a:rPr>
              <a:t>對駕駛員注視行為的影響</a:t>
            </a:r>
          </a:p>
          <a:p>
            <a:pPr lvl="1"/>
            <a:r>
              <a:rPr lang="en-US" altLang="zh-TW" dirty="0">
                <a:latin typeface="微軟正黑體" panose="020B0604030504040204" pitchFamily="34" charset="-120"/>
                <a:ea typeface="微軟正黑體" panose="020B0604030504040204" pitchFamily="34" charset="-120"/>
              </a:rPr>
              <a:t>H0</a:t>
            </a:r>
            <a:r>
              <a:rPr lang="zh-TW" altLang="en-US" dirty="0">
                <a:latin typeface="微軟正黑體" panose="020B0604030504040204" pitchFamily="34" charset="-120"/>
                <a:ea typeface="微軟正黑體" panose="020B0604030504040204" pitchFamily="34" charset="-120"/>
              </a:rPr>
              <a:t>：次要任務對駕駛員將視線從道路上移開的時間沒有任何影響。</a:t>
            </a:r>
          </a:p>
          <a:p>
            <a:pPr lvl="1"/>
            <a:r>
              <a:rPr lang="en-US" altLang="zh-TW" dirty="0">
                <a:latin typeface="微軟正黑體" panose="020B0604030504040204" pitchFamily="34" charset="-120"/>
                <a:ea typeface="微軟正黑體" panose="020B0604030504040204" pitchFamily="34" charset="-120"/>
              </a:rPr>
              <a:t>H1</a:t>
            </a:r>
            <a:r>
              <a:rPr lang="zh-TW" altLang="en-US" dirty="0">
                <a:latin typeface="微軟正黑體" panose="020B0604030504040204" pitchFamily="34" charset="-120"/>
                <a:ea typeface="微軟正黑體" panose="020B0604030504040204" pitchFamily="34" charset="-120"/>
              </a:rPr>
              <a:t>：次要任務增加駕駛在路上外注視的時間。</a:t>
            </a:r>
            <a:endParaRPr lang="en-US" altLang="zh-TW" dirty="0">
              <a:latin typeface="微軟正黑體" panose="020B0604030504040204" pitchFamily="34" charset="-120"/>
              <a:ea typeface="微軟正黑體" panose="020B0604030504040204" pitchFamily="34" charset="-120"/>
            </a:endParaRPr>
          </a:p>
          <a:p>
            <a:pPr algn="l"/>
            <a:r>
              <a:rPr lang="zh-TW" altLang="en-US" b="1" i="0" dirty="0">
                <a:solidFill>
                  <a:srgbClr val="333333"/>
                </a:solidFill>
                <a:effectLst/>
                <a:latin typeface="微軟正黑體" panose="020B0604030504040204" pitchFamily="34" charset="-120"/>
                <a:ea typeface="微軟正黑體" panose="020B0604030504040204" pitchFamily="34" charset="-120"/>
              </a:rPr>
              <a:t>行駛速度與駕駛員注視行為的關係</a:t>
            </a:r>
          </a:p>
          <a:p>
            <a:pPr lvl="1"/>
            <a:r>
              <a:rPr lang="en-US" altLang="zh-TW" sz="2100" dirty="0">
                <a:latin typeface="微軟正黑體" panose="020B0604030504040204" pitchFamily="34" charset="-120"/>
                <a:ea typeface="微軟正黑體" panose="020B0604030504040204" pitchFamily="34" charset="-120"/>
              </a:rPr>
              <a:t>H0</a:t>
            </a:r>
            <a:r>
              <a:rPr lang="zh-TW" altLang="en-US" sz="2100" dirty="0">
                <a:latin typeface="微軟正黑體" panose="020B0604030504040204" pitchFamily="34" charset="-120"/>
                <a:ea typeface="微軟正黑體" panose="020B0604030504040204" pitchFamily="34" charset="-120"/>
              </a:rPr>
              <a:t>：行駛速度對駕駛員將目光從道路上移開的時間沒有任何影響。</a:t>
            </a:r>
          </a:p>
          <a:p>
            <a:pPr lvl="1"/>
            <a:r>
              <a:rPr lang="en-US" altLang="zh-TW" sz="2100" dirty="0">
                <a:latin typeface="微軟正黑體" panose="020B0604030504040204" pitchFamily="34" charset="-120"/>
                <a:ea typeface="微軟正黑體" panose="020B0604030504040204" pitchFamily="34" charset="-120"/>
              </a:rPr>
              <a:t>H1</a:t>
            </a:r>
            <a:r>
              <a:rPr lang="zh-TW" altLang="en-US" sz="2100" dirty="0">
                <a:latin typeface="微軟正黑體" panose="020B0604030504040204" pitchFamily="34" charset="-120"/>
                <a:ea typeface="微軟正黑體" panose="020B0604030504040204" pitchFamily="34" charset="-120"/>
              </a:rPr>
              <a:t>：提高行駛速度會減少</a:t>
            </a:r>
            <a:r>
              <a:rPr lang="zh-TW" altLang="en-US" sz="1600" dirty="0">
                <a:latin typeface="微軟正黑體" panose="020B0604030504040204" pitchFamily="34" charset="-120"/>
                <a:ea typeface="微軟正黑體" panose="020B0604030504040204" pitchFamily="34" charset="-120"/>
              </a:rPr>
              <a:t>在路上外注視的時間。</a:t>
            </a:r>
            <a:endParaRPr lang="zh-TW" altLang="en-US" sz="21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560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20" name="內容版面配置區 2">
            <a:extLst>
              <a:ext uri="{FF2B5EF4-FFF2-40B4-BE49-F238E27FC236}">
                <a16:creationId xmlns:a16="http://schemas.microsoft.com/office/drawing/2014/main" id="{AB9576E2-94E6-41A9-9F7B-B99C987965A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algn="l"/>
            <a:r>
              <a:rPr lang="zh-TW" altLang="en-US" b="1" i="0" dirty="0">
                <a:solidFill>
                  <a:srgbClr val="333333"/>
                </a:solidFill>
                <a:effectLst/>
                <a:latin typeface="微軟正黑體" panose="020B0604030504040204" pitchFamily="34" charset="-120"/>
                <a:ea typeface="微軟正黑體" panose="020B0604030504040204" pitchFamily="34" charset="-120"/>
              </a:rPr>
              <a:t>次要任務 （</a:t>
            </a:r>
            <a:r>
              <a:rPr lang="en-US" altLang="zh-TW" b="1" i="0" dirty="0">
                <a:solidFill>
                  <a:srgbClr val="333333"/>
                </a:solidFill>
                <a:effectLst/>
                <a:latin typeface="微軟正黑體" panose="020B0604030504040204" pitchFamily="34" charset="-120"/>
                <a:ea typeface="微軟正黑體" panose="020B0604030504040204" pitchFamily="34" charset="-120"/>
              </a:rPr>
              <a:t>NDRT</a:t>
            </a:r>
            <a:r>
              <a:rPr lang="zh-TW" altLang="en-US" b="1" i="0" dirty="0">
                <a:solidFill>
                  <a:srgbClr val="333333"/>
                </a:solidFill>
                <a:effectLst/>
                <a:latin typeface="微軟正黑體" panose="020B0604030504040204" pitchFamily="34" charset="-120"/>
                <a:ea typeface="微軟正黑體" panose="020B0604030504040204" pitchFamily="34" charset="-120"/>
              </a:rPr>
              <a:t>） 對駕駛員反應時間的影響</a:t>
            </a:r>
          </a:p>
          <a:p>
            <a:pPr lvl="1"/>
            <a:r>
              <a:rPr lang="en-US" altLang="zh-TW" dirty="0">
                <a:latin typeface="微軟正黑體" panose="020B0604030504040204" pitchFamily="34" charset="-120"/>
                <a:ea typeface="微軟正黑體" panose="020B0604030504040204" pitchFamily="34" charset="-120"/>
              </a:rPr>
              <a:t>H0</a:t>
            </a:r>
            <a:r>
              <a:rPr lang="zh-TW" altLang="en-US" dirty="0">
                <a:latin typeface="微軟正黑體" panose="020B0604030504040204" pitchFamily="34" charset="-120"/>
                <a:ea typeface="微軟正黑體" panose="020B0604030504040204" pitchFamily="34" charset="-120"/>
              </a:rPr>
              <a:t>：次要任務 （</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 對驅動程式回應時間沒有任何影響。</a:t>
            </a:r>
          </a:p>
          <a:p>
            <a:pPr lvl="1"/>
            <a:r>
              <a:rPr lang="en-US" altLang="zh-TW" dirty="0">
                <a:latin typeface="微軟正黑體" panose="020B0604030504040204" pitchFamily="34" charset="-120"/>
                <a:ea typeface="微軟正黑體" panose="020B0604030504040204" pitchFamily="34" charset="-120"/>
              </a:rPr>
              <a:t>H1</a:t>
            </a:r>
            <a:r>
              <a:rPr lang="zh-TW" altLang="en-US" dirty="0">
                <a:latin typeface="微軟正黑體" panose="020B0604030504040204" pitchFamily="34" charset="-120"/>
                <a:ea typeface="微軟正黑體" panose="020B0604030504040204" pitchFamily="34" charset="-120"/>
              </a:rPr>
              <a:t>：次要任務 （</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 增加了駕駛員的反應時間。</a:t>
            </a:r>
          </a:p>
          <a:p>
            <a:pPr algn="l"/>
            <a:r>
              <a:rPr lang="zh-TW" altLang="en-US" b="1" i="0" dirty="0">
                <a:solidFill>
                  <a:srgbClr val="333333"/>
                </a:solidFill>
                <a:effectLst/>
                <a:latin typeface="微軟正黑體" panose="020B0604030504040204" pitchFamily="34" charset="-120"/>
                <a:ea typeface="微軟正黑體" panose="020B0604030504040204" pitchFamily="34" charset="-120"/>
              </a:rPr>
              <a:t>車速對駕駛員反應時間的影響</a:t>
            </a:r>
          </a:p>
          <a:p>
            <a:pPr lvl="1"/>
            <a:r>
              <a:rPr lang="en-US" altLang="zh-TW" sz="2100" dirty="0">
                <a:latin typeface="微軟正黑體" panose="020B0604030504040204" pitchFamily="34" charset="-120"/>
                <a:ea typeface="微軟正黑體" panose="020B0604030504040204" pitchFamily="34" charset="-120"/>
              </a:rPr>
              <a:t>H0</a:t>
            </a:r>
            <a:r>
              <a:rPr lang="zh-TW" altLang="en-US" sz="2100" dirty="0">
                <a:latin typeface="微軟正黑體" panose="020B0604030504040204" pitchFamily="34" charset="-120"/>
                <a:ea typeface="微軟正黑體" panose="020B0604030504040204" pitchFamily="34" charset="-120"/>
              </a:rPr>
              <a:t>：車速對駕駛員反應時間沒有任何影響。</a:t>
            </a:r>
          </a:p>
          <a:p>
            <a:pPr lvl="1"/>
            <a:r>
              <a:rPr lang="en-US" altLang="zh-TW" sz="2100" dirty="0">
                <a:latin typeface="微軟正黑體" panose="020B0604030504040204" pitchFamily="34" charset="-120"/>
                <a:ea typeface="微軟正黑體" panose="020B0604030504040204" pitchFamily="34" charset="-120"/>
              </a:rPr>
              <a:t>H1</a:t>
            </a:r>
            <a:r>
              <a:rPr lang="zh-TW" altLang="en-US" sz="2100" dirty="0">
                <a:latin typeface="微軟正黑體" panose="020B0604030504040204" pitchFamily="34" charset="-120"/>
                <a:ea typeface="微軟正黑體" panose="020B0604030504040204" pitchFamily="34" charset="-120"/>
              </a:rPr>
              <a:t>：車速會影響駕駛員的反應時間。</a:t>
            </a: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8590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0" name="內容版面配置區 2">
            <a:extLst>
              <a:ext uri="{FF2B5EF4-FFF2-40B4-BE49-F238E27FC236}">
                <a16:creationId xmlns:a16="http://schemas.microsoft.com/office/drawing/2014/main" id="{AB9576E2-94E6-41A9-9F7B-B99C987965A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algn="l"/>
            <a:r>
              <a:rPr lang="zh-TW" altLang="en-US" b="1" i="0" dirty="0">
                <a:solidFill>
                  <a:srgbClr val="333333"/>
                </a:solidFill>
                <a:effectLst/>
                <a:latin typeface="微軟正黑體" panose="020B0604030504040204" pitchFamily="34" charset="-120"/>
                <a:ea typeface="微軟正黑體" panose="020B0604030504040204" pitchFamily="34" charset="-120"/>
              </a:rPr>
              <a:t>行駛速度對自動駕駛自我報告信任度的影響</a:t>
            </a:r>
          </a:p>
          <a:p>
            <a:pPr lvl="1"/>
            <a:r>
              <a:rPr lang="en-US" altLang="zh-TW" dirty="0">
                <a:latin typeface="微軟正黑體" panose="020B0604030504040204" pitchFamily="34" charset="-120"/>
                <a:ea typeface="微軟正黑體" panose="020B0604030504040204" pitchFamily="34" charset="-120"/>
              </a:rPr>
              <a:t>H0</a:t>
            </a:r>
            <a:r>
              <a:rPr lang="zh-TW" altLang="en-US" dirty="0">
                <a:latin typeface="微軟正黑體" panose="020B0604030504040204" pitchFamily="34" charset="-120"/>
                <a:ea typeface="微軟正黑體" panose="020B0604030504040204" pitchFamily="34" charset="-120"/>
              </a:rPr>
              <a:t>：車速不會影響駕駛員在執行次要任務時對自動化的自我報告信任以及基線狀態。</a:t>
            </a:r>
          </a:p>
          <a:p>
            <a:pPr lvl="1"/>
            <a:r>
              <a:rPr lang="en-US" altLang="zh-TW" dirty="0">
                <a:latin typeface="微軟正黑體" panose="020B0604030504040204" pitchFamily="34" charset="-120"/>
                <a:ea typeface="微軟正黑體" panose="020B0604030504040204" pitchFamily="34" charset="-120"/>
              </a:rPr>
              <a:t>H1</a:t>
            </a:r>
            <a:r>
              <a:rPr lang="zh-TW" altLang="en-US" dirty="0">
                <a:latin typeface="微軟正黑體" panose="020B0604030504040204" pitchFamily="34" charset="-120"/>
                <a:ea typeface="微軟正黑體" panose="020B0604030504040204" pitchFamily="34" charset="-120"/>
              </a:rPr>
              <a:t>：在執行</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或基線條件下時，駕駛員自我報告的對自動化的信任度隨著車速的提高而降低。</a:t>
            </a:r>
          </a:p>
          <a:p>
            <a:pPr algn="l"/>
            <a:r>
              <a:rPr lang="zh-TW" altLang="en-US" b="1" i="0" dirty="0">
                <a:solidFill>
                  <a:srgbClr val="333333"/>
                </a:solidFill>
                <a:effectLst/>
                <a:latin typeface="微軟正黑體" panose="020B0604030504040204" pitchFamily="34" charset="-120"/>
                <a:ea typeface="微軟正黑體" panose="020B0604030504040204" pitchFamily="34" charset="-120"/>
              </a:rPr>
              <a:t>執行的任務對自動化中自我報告的信任的影響</a:t>
            </a:r>
          </a:p>
          <a:p>
            <a:pPr lvl="1"/>
            <a:r>
              <a:rPr lang="en-US" altLang="zh-TW" sz="2100" dirty="0">
                <a:latin typeface="微軟正黑體" panose="020B0604030504040204" pitchFamily="34" charset="-120"/>
                <a:ea typeface="微軟正黑體" panose="020B0604030504040204" pitchFamily="34" charset="-120"/>
              </a:rPr>
              <a:t>H0</a:t>
            </a:r>
            <a:r>
              <a:rPr lang="zh-TW" altLang="en-US" sz="2100" dirty="0">
                <a:latin typeface="微軟正黑體" panose="020B0604030504040204" pitchFamily="34" charset="-120"/>
                <a:ea typeface="微軟正黑體" panose="020B0604030504040204" pitchFamily="34" charset="-120"/>
              </a:rPr>
              <a:t>：執行 </a:t>
            </a:r>
            <a:r>
              <a:rPr lang="en-US" altLang="zh-TW" sz="2100" dirty="0">
                <a:latin typeface="微軟正黑體" panose="020B0604030504040204" pitchFamily="34" charset="-120"/>
                <a:ea typeface="微軟正黑體" panose="020B0604030504040204" pitchFamily="34" charset="-120"/>
              </a:rPr>
              <a:t>NDRT </a:t>
            </a:r>
            <a:r>
              <a:rPr lang="zh-TW" altLang="en-US" sz="2100" dirty="0">
                <a:latin typeface="微軟正黑體" panose="020B0604030504040204" pitchFamily="34" charset="-120"/>
                <a:ea typeface="微軟正黑體" panose="020B0604030504040204" pitchFamily="34" charset="-120"/>
              </a:rPr>
              <a:t>不會影響自動化中驅動程式自我報告的信任。</a:t>
            </a:r>
          </a:p>
          <a:p>
            <a:pPr lvl="1"/>
            <a:r>
              <a:rPr lang="en-US" altLang="zh-TW" sz="2100" dirty="0">
                <a:latin typeface="微軟正黑體" panose="020B0604030504040204" pitchFamily="34" charset="-120"/>
                <a:ea typeface="微軟正黑體" panose="020B0604030504040204" pitchFamily="34" charset="-120"/>
              </a:rPr>
              <a:t>H1</a:t>
            </a:r>
            <a:r>
              <a:rPr lang="zh-TW" altLang="en-US" sz="2100" dirty="0">
                <a:latin typeface="微軟正黑體" panose="020B0604030504040204" pitchFamily="34" charset="-120"/>
                <a:ea typeface="微軟正黑體" panose="020B0604030504040204" pitchFamily="34" charset="-120"/>
              </a:rPr>
              <a:t>：執行 </a:t>
            </a:r>
            <a:r>
              <a:rPr lang="en-US" altLang="zh-TW" sz="2100" dirty="0">
                <a:latin typeface="微軟正黑體" panose="020B0604030504040204" pitchFamily="34" charset="-120"/>
                <a:ea typeface="微軟正黑體" panose="020B0604030504040204" pitchFamily="34" charset="-120"/>
              </a:rPr>
              <a:t>NDRT </a:t>
            </a:r>
            <a:r>
              <a:rPr lang="zh-TW" altLang="en-US" sz="2100" dirty="0">
                <a:latin typeface="微軟正黑體" panose="020B0604030504040204" pitchFamily="34" charset="-120"/>
                <a:ea typeface="微軟正黑體" panose="020B0604030504040204" pitchFamily="34" charset="-120"/>
              </a:rPr>
              <a:t>時，駕駛對自動化的自報告信任度降低。</a:t>
            </a: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9375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54434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b="0" i="0" dirty="0">
                <a:solidFill>
                  <a:srgbClr val="333333"/>
                </a:solidFill>
                <a:effectLst/>
                <a:latin typeface="微軟正黑體" panose="020B0604030504040204" pitchFamily="34" charset="-120"/>
                <a:ea typeface="微軟正黑體" panose="020B0604030504040204" pitchFamily="34" charset="-120"/>
              </a:rPr>
              <a:t>多年來，在</a:t>
            </a:r>
            <a:r>
              <a:rPr lang="en-US" altLang="zh-TW" b="0" i="0" dirty="0">
                <a:solidFill>
                  <a:srgbClr val="333333"/>
                </a:solidFill>
                <a:effectLst/>
                <a:latin typeface="微軟正黑體" panose="020B0604030504040204" pitchFamily="34" charset="-120"/>
                <a:ea typeface="微軟正黑體" panose="020B0604030504040204" pitchFamily="34" charset="-120"/>
              </a:rPr>
              <a:t>TOR</a:t>
            </a:r>
            <a:r>
              <a:rPr lang="zh-TW" altLang="en-US" b="0" i="0" dirty="0">
                <a:solidFill>
                  <a:srgbClr val="333333"/>
                </a:solidFill>
                <a:effectLst/>
                <a:latin typeface="微軟正黑體" panose="020B0604030504040204" pitchFamily="34" charset="-120"/>
                <a:ea typeface="微軟正黑體" panose="020B0604030504040204" pitchFamily="34" charset="-120"/>
              </a:rPr>
              <a:t>情況下影響駕駛員的因素已經在幾部作品中進行了研究。例如，外部因素，如周圍車輛的高交通密度，導致橫向加速度成比例增加，碰撞時間按比例增加</a:t>
            </a:r>
            <a:r>
              <a:rPr lang="en-US" altLang="zh-TW" dirty="0">
                <a:solidFill>
                  <a:srgbClr val="006699"/>
                </a:solidFill>
                <a:latin typeface="微軟正黑體" panose="020B0604030504040204" pitchFamily="34" charset="-120"/>
                <a:ea typeface="微軟正黑體" panose="020B0604030504040204" pitchFamily="34" charset="-120"/>
              </a:rPr>
              <a:t>(</a:t>
            </a:r>
            <a:r>
              <a:rPr lang="fr-FR" altLang="zh-TW" sz="1800" b="0" i="0" u="none" strike="noStrike" baseline="0" dirty="0">
                <a:latin typeface="微軟正黑體" panose="020B0604030504040204" pitchFamily="34" charset="-120"/>
                <a:ea typeface="微軟正黑體" panose="020B0604030504040204" pitchFamily="34" charset="-120"/>
              </a:rPr>
              <a:t>Gold</a:t>
            </a:r>
            <a:r>
              <a:rPr lang="zh-TW" altLang="en-US" sz="1800" b="0" i="0" u="none" strike="noStrike" baseline="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rPr>
              <a:t>et al., 2016; </a:t>
            </a:r>
            <a:r>
              <a:rPr lang="fr-FR" altLang="zh-TW" sz="1800" b="0" i="0" u="none" strike="noStrike" baseline="0" dirty="0">
                <a:latin typeface="微軟正黑體" panose="020B0604030504040204" pitchFamily="34" charset="-120"/>
                <a:ea typeface="微軟正黑體" panose="020B0604030504040204" pitchFamily="34" charset="-120"/>
              </a:rPr>
              <a:t>Radlmayr et al., 2014; Eriksson et al., 2019; Gold et al., 2018</a:t>
            </a:r>
            <a:r>
              <a:rPr lang="en-US" altLang="zh-TW" sz="1800" u="none" strike="noStrike" baseline="0" dirty="0">
                <a:solidFill>
                  <a:srgbClr val="333333"/>
                </a:solidFill>
                <a:latin typeface="微軟正黑體" panose="020B0604030504040204" pitchFamily="34" charset="-120"/>
                <a:ea typeface="微軟正黑體" panose="020B0604030504040204" pitchFamily="34" charset="-120"/>
              </a:rPr>
              <a:t>; </a:t>
            </a:r>
            <a:r>
              <a:rPr lang="fr-FR" altLang="zh-TW" sz="1800" b="0" i="0" u="none" strike="noStrike" baseline="0" dirty="0">
                <a:latin typeface="微軟正黑體" panose="020B0604030504040204" pitchFamily="34" charset="-120"/>
                <a:ea typeface="微軟正黑體" panose="020B0604030504040204" pitchFamily="34" charset="-120"/>
              </a:rPr>
              <a:t>Du et al., 2020)</a:t>
            </a:r>
            <a:r>
              <a:rPr lang="zh-TW" altLang="en-US" b="0" i="0" dirty="0">
                <a:solidFill>
                  <a:srgbClr val="333333"/>
                </a:solidFill>
                <a:effectLst/>
                <a:latin typeface="微軟正黑體" panose="020B0604030504040204" pitchFamily="34" charset="-120"/>
                <a:ea typeface="微軟正黑體" panose="020B0604030504040204" pitchFamily="34" charset="-120"/>
              </a:rPr>
              <a:t>。</a:t>
            </a:r>
            <a:endParaRPr lang="en-US" altLang="zh-TW" b="0" i="0" dirty="0">
              <a:solidFill>
                <a:srgbClr val="333333"/>
              </a:solidFill>
              <a:effectLst/>
              <a:latin typeface="微軟正黑體" panose="020B0604030504040204" pitchFamily="34" charset="-120"/>
              <a:ea typeface="微軟正黑體" panose="020B0604030504040204" pitchFamily="34" charset="-120"/>
            </a:endParaRPr>
          </a:p>
          <a:p>
            <a:r>
              <a:rPr lang="fr-FR" altLang="zh-TW" sz="1800" b="0" i="0" u="none" strike="noStrike" baseline="0" dirty="0">
                <a:latin typeface="微軟正黑體" panose="020B0604030504040204" pitchFamily="34" charset="-120"/>
                <a:ea typeface="微軟正黑體" panose="020B0604030504040204" pitchFamily="34" charset="-120"/>
              </a:rPr>
              <a:t>Morales-Alvarez(2020)</a:t>
            </a:r>
            <a:r>
              <a:rPr lang="zh-TW" altLang="en-US" b="0" i="0" dirty="0">
                <a:solidFill>
                  <a:srgbClr val="333333"/>
                </a:solidFill>
                <a:effectLst/>
                <a:latin typeface="微軟正黑體" panose="020B0604030504040204" pitchFamily="34" charset="-120"/>
                <a:ea typeface="微軟正黑體" panose="020B0604030504040204" pitchFamily="34" charset="-120"/>
              </a:rPr>
              <a:t>中的研究表明，道路特徵會影響駕駛員的視覺注意力和對自動化的信任程度。例如，在高速行駛的彎曲道路上就是這種情況</a:t>
            </a:r>
            <a:r>
              <a:rPr lang="en-US" altLang="zh-TW" b="0" i="0" dirty="0">
                <a:solidFill>
                  <a:srgbClr val="333333"/>
                </a:solidFill>
                <a:effectLst/>
                <a:latin typeface="微軟正黑體" panose="020B0604030504040204" pitchFamily="34" charset="-120"/>
                <a:ea typeface="微軟正黑體" panose="020B0604030504040204" pitchFamily="34" charset="-120"/>
              </a:rPr>
              <a:t>(</a:t>
            </a:r>
            <a:r>
              <a:rPr lang="fr-FR" altLang="zh-TW" sz="2000" b="0" i="0" u="none" strike="noStrike" baseline="0" dirty="0">
                <a:latin typeface="微軟正黑體" panose="020B0604030504040204" pitchFamily="34" charset="-120"/>
                <a:ea typeface="微軟正黑體" panose="020B0604030504040204" pitchFamily="34" charset="-120"/>
              </a:rPr>
              <a:t>Martens, </a:t>
            </a:r>
            <a:r>
              <a:rPr lang="en-US" altLang="zh-TW" sz="2000" b="0" i="0" u="none" strike="noStrike" baseline="0" dirty="0">
                <a:latin typeface="微軟正黑體" panose="020B0604030504040204" pitchFamily="34" charset="-120"/>
                <a:ea typeface="微軟正黑體" panose="020B0604030504040204" pitchFamily="34" charset="-120"/>
              </a:rPr>
              <a:t>1997) </a:t>
            </a:r>
            <a:r>
              <a:rPr lang="zh-TW" altLang="en-US" b="0" i="0" dirty="0">
                <a:solidFill>
                  <a:srgbClr val="333333"/>
                </a:solidFill>
                <a:effectLst/>
                <a:latin typeface="微軟正黑體" panose="020B0604030504040204" pitchFamily="34" charset="-120"/>
                <a:ea typeface="微軟正黑體" panose="020B0604030504040204" pitchFamily="34" charset="-120"/>
              </a:rPr>
              <a:t>。</a:t>
            </a:r>
            <a:endParaRPr lang="en-US" altLang="zh-TW" b="0" i="0" dirty="0">
              <a:solidFill>
                <a:srgbClr val="333333"/>
              </a:solidFill>
              <a:effectLst/>
              <a:latin typeface="微軟正黑體" panose="020B0604030504040204" pitchFamily="34" charset="-120"/>
              <a:ea typeface="微軟正黑體" panose="020B0604030504040204" pitchFamily="34" charset="-120"/>
            </a:endParaRPr>
          </a:p>
        </p:txBody>
      </p:sp>
    </p:spTree>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1916</Words>
  <Application>Microsoft Office PowerPoint</Application>
  <PresentationFormat>如螢幕大小 (16:9)</PresentationFormat>
  <Paragraphs>155</Paragraphs>
  <Slides>28</Slides>
  <Notes>28</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28</vt:i4>
      </vt:variant>
    </vt:vector>
  </HeadingPairs>
  <TitlesOfParts>
    <vt:vector size="38" baseType="lpstr">
      <vt:lpstr>Arial</vt:lpstr>
      <vt:lpstr>Franklin Gothic Book</vt:lpstr>
      <vt:lpstr>Roboto Condensed Light</vt:lpstr>
      <vt:lpstr>宋体</vt:lpstr>
      <vt:lpstr>Georgia</vt:lpstr>
      <vt:lpstr>Arvo</vt:lpstr>
      <vt:lpstr>新細明體</vt:lpstr>
      <vt:lpstr>Roboto Condensed</vt:lpstr>
      <vt:lpstr>微軟正黑體</vt:lpstr>
      <vt:lpstr>Salerio template</vt:lpstr>
      <vt:lpstr>自動駕駛系統技術對駕駛的注視、反應時間和信任影響的評估</vt:lpstr>
      <vt:lpstr>背景動機及目的</vt:lpstr>
      <vt:lpstr>1-1 背景動機</vt:lpstr>
      <vt:lpstr>1-1 背景動機</vt:lpstr>
      <vt:lpstr>1-2 目的</vt:lpstr>
      <vt:lpstr>1-2 目的</vt:lpstr>
      <vt:lpstr>1-2 目的</vt:lpstr>
      <vt:lpstr>文獻探討</vt:lpstr>
      <vt:lpstr>2.相關文獻</vt:lpstr>
      <vt:lpstr>2.相關文獻</vt:lpstr>
      <vt:lpstr>2.相關文獻</vt:lpstr>
      <vt:lpstr>2.相關文獻</vt:lpstr>
      <vt:lpstr>方法</vt:lpstr>
      <vt:lpstr>3-1 受測者</vt:lpstr>
      <vt:lpstr>3-2 儀器設備</vt:lpstr>
      <vt:lpstr>3-2 儀器設備</vt:lpstr>
      <vt:lpstr>3-3 受測者工作</vt:lpstr>
      <vt:lpstr>3-4 實驗設計</vt:lpstr>
      <vt:lpstr>3-4 實驗設計</vt:lpstr>
      <vt:lpstr>3-5 實驗程序</vt:lpstr>
      <vt:lpstr>結果</vt:lpstr>
      <vt:lpstr>4. 結果</vt:lpstr>
      <vt:lpstr>4. 結果</vt:lpstr>
      <vt:lpstr>4. 結果</vt:lpstr>
      <vt:lpstr>4. 結果</vt:lpstr>
      <vt:lpstr>結果與討論</vt:lpstr>
      <vt:lpstr>5. 結果與討論</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39</cp:revision>
  <dcterms:modified xsi:type="dcterms:W3CDTF">2022-09-22T08:06:20Z</dcterms:modified>
</cp:coreProperties>
</file>